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diagrams/layout5.xml" ContentType="application/vnd.openxmlformats-officedocument.drawingml.diagramLayout+xml"/>
  <Override PartName="/ppt/commentAuthors.xml" ContentType="application/vnd.openxmlformats-officedocument.presentationml.commentAuthors+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Default Extension="png" ContentType="image/png"/>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9" r:id="rId1"/>
    <p:sldMasterId id="2147483774" r:id="rId2"/>
  </p:sldMasterIdLst>
  <p:notesMasterIdLst>
    <p:notesMasterId r:id="rId19"/>
  </p:notesMasterIdLst>
  <p:handoutMasterIdLst>
    <p:handoutMasterId r:id="rId20"/>
  </p:handoutMasterIdLst>
  <p:sldIdLst>
    <p:sldId id="256" r:id="rId3"/>
    <p:sldId id="258" r:id="rId4"/>
    <p:sldId id="259" r:id="rId5"/>
    <p:sldId id="275" r:id="rId6"/>
    <p:sldId id="262" r:id="rId7"/>
    <p:sldId id="260" r:id="rId8"/>
    <p:sldId id="261" r:id="rId9"/>
    <p:sldId id="263" r:id="rId10"/>
    <p:sldId id="267" r:id="rId11"/>
    <p:sldId id="264" r:id="rId12"/>
    <p:sldId id="266" r:id="rId13"/>
    <p:sldId id="269" r:id="rId14"/>
    <p:sldId id="268" r:id="rId15"/>
    <p:sldId id="271" r:id="rId16"/>
    <p:sldId id="273" r:id="rId17"/>
    <p:sldId id="278" r:id="rId18"/>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orisnik" initials="K" lastIdx="2" clrIdx="0"/>
  <p:cmAuthor id="1" name="Mirjana Knezevic" initials="MK" lastIdx="1" clrIdx="1">
    <p:extLst/>
  </p:cmAuthor>
  <p:cmAuthor id="2" name="Milena Radomirovic" initials="MR" lastIdx="23"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89250" autoAdjust="0"/>
  </p:normalViewPr>
  <p:slideViewPr>
    <p:cSldViewPr>
      <p:cViewPr>
        <p:scale>
          <a:sx n="111" d="100"/>
          <a:sy n="111" d="100"/>
        </p:scale>
        <p:origin x="-84"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commentAuthors" Target="commentAuthor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33" Type="http://schemas.microsoft.com/office/2015/10/relationships/revisionInfo" Target="revisionInfo.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4_5">
  <dgm:title val=""/>
  <dgm:desc val=""/>
  <dgm:catLst>
    <dgm:cat type="accent4" pri="11500"/>
  </dgm:catLst>
  <dgm:styleLbl name="node0">
    <dgm:fillClrLst meth="cycle">
      <a:schemeClr val="accent4">
        <a:alpha val="80000"/>
      </a:schemeClr>
    </dgm:fillClrLst>
    <dgm:linClrLst meth="repeat">
      <a:schemeClr val="lt1"/>
    </dgm:linClrLst>
    <dgm:effectClrLst/>
    <dgm:txLinClrLst/>
    <dgm:txFillClrLst/>
    <dgm:txEffectClrLst/>
  </dgm:styleLbl>
  <dgm:styleLbl name="node1">
    <dgm:fillClrLst>
      <a:schemeClr val="accent4">
        <a:alpha val="90000"/>
      </a:schemeClr>
      <a:schemeClr val="accent4">
        <a:alpha val="50000"/>
      </a:schemeClr>
    </dgm:fillClrLst>
    <dgm:linClrLst meth="repeat">
      <a:schemeClr val="lt1"/>
    </dgm:linClrLst>
    <dgm:effectClrLst/>
    <dgm:txLinClrLst/>
    <dgm:txFillClrLst/>
    <dgm:txEffectClrLst/>
  </dgm:styleLbl>
  <dgm:styleLbl name="alignNode1">
    <dgm:fillClrLst>
      <a:schemeClr val="accent4">
        <a:alpha val="90000"/>
      </a:schemeClr>
      <a:schemeClr val="accent4">
        <a:alpha val="50000"/>
      </a:schemeClr>
    </dgm:fillClrLst>
    <dgm:linClrLst>
      <a:schemeClr val="accent4">
        <a:alpha val="90000"/>
      </a:schemeClr>
      <a:schemeClr val="accent4">
        <a:alpha val="50000"/>
      </a:schemeClr>
    </dgm:linClrLst>
    <dgm:effectClrLst/>
    <dgm:txLinClrLst/>
    <dgm:txFillClrLst/>
    <dgm:txEffectClrLst/>
  </dgm:styleLbl>
  <dgm:styleLbl name="lnNode1">
    <dgm:fillClrLst>
      <a:schemeClr val="accent4">
        <a:shade val="90000"/>
      </a:schemeClr>
      <a:schemeClr val="accent4">
        <a:alpha val="50000"/>
        <a:tint val="5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alpha val="80000"/>
      </a:schemeClr>
    </dgm:fillClrLst>
    <dgm:linClrLst meth="repeat">
      <a:schemeClr val="lt1"/>
    </dgm:linClrLst>
    <dgm:effectClrLst/>
    <dgm:txLinClrLst/>
    <dgm:txFillClrLst/>
    <dgm:txEffectClrLst/>
  </dgm:styleLbl>
  <dgm:styleLbl name="node2">
    <dgm:fillClrLst>
      <a:schemeClr val="accent4">
        <a:alpha val="70000"/>
      </a:schemeClr>
    </dgm:fillClrLst>
    <dgm:linClrLst meth="repeat">
      <a:schemeClr val="lt1"/>
    </dgm:linClrLst>
    <dgm:effectClrLst/>
    <dgm:txLinClrLst/>
    <dgm:txFillClrLst/>
    <dgm:txEffectClrLst/>
  </dgm:styleLbl>
  <dgm:styleLbl name="node3">
    <dgm:fillClrLst>
      <a:schemeClr val="accent4">
        <a:alpha val="50000"/>
      </a:schemeClr>
    </dgm:fillClrLst>
    <dgm:linClrLst meth="repeat">
      <a:schemeClr val="lt1"/>
    </dgm:linClrLst>
    <dgm:effectClrLst/>
    <dgm:txLinClrLst/>
    <dgm:txFillClrLst/>
    <dgm:txEffectClrLst/>
  </dgm:styleLbl>
  <dgm:styleLbl name="node4">
    <dgm:fillClrLst>
      <a:schemeClr val="accent4">
        <a:alpha val="30000"/>
      </a:schemeClr>
    </dgm:fillClrLst>
    <dgm:linClrLst meth="repeat">
      <a:schemeClr val="lt1"/>
    </dgm:linClrLst>
    <dgm:effectClrLst/>
    <dgm:txLinClrLst/>
    <dgm:txFillClrLst/>
    <dgm:txEffectClrLst/>
  </dgm:styleLbl>
  <dgm:styleLbl name="fgImgPlace1">
    <dgm:fillClrLst>
      <a:schemeClr val="accent4">
        <a:tint val="50000"/>
        <a:alpha val="90000"/>
      </a:schemeClr>
      <a:schemeClr val="accent4">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f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bgSibTrans2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dgm:txEffectClrLst/>
  </dgm:styleLbl>
  <dgm:styleLbl name="sibTrans1D1">
    <dgm:fillClrLst>
      <a:schemeClr val="accent4">
        <a:shade val="90000"/>
      </a:schemeClr>
      <a:schemeClr val="accent4">
        <a:tint val="50000"/>
      </a:schemeClr>
    </dgm:fillClrLst>
    <dgm:linClrLst>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alpha val="90000"/>
      </a:schemeClr>
    </dgm:fillClrLst>
    <dgm:linClrLst meth="repeat">
      <a:schemeClr val="lt1"/>
    </dgm:linClrLst>
    <dgm:effectClrLst/>
    <dgm:txLinClrLst/>
    <dgm:txFillClrLst/>
    <dgm:txEffectClrLst/>
  </dgm:styleLbl>
  <dgm:styleLbl name="asst1">
    <dgm:fillClrLst meth="repeat">
      <a:schemeClr val="accent4">
        <a:alpha val="90000"/>
      </a:schemeClr>
    </dgm:fillClrLst>
    <dgm:linClrLst meth="repeat">
      <a:schemeClr val="lt1"/>
    </dgm:linClrLst>
    <dgm:effectClrLst/>
    <dgm:txLinClrLst/>
    <dgm:txFillClrLst/>
    <dgm:txEffectClrLst/>
  </dgm:styleLbl>
  <dgm:styleLbl name="asst2">
    <dgm:fillClrLst>
      <a:schemeClr val="accent4">
        <a:alpha val="90000"/>
      </a:schemeClr>
    </dgm:fillClrLst>
    <dgm:linClrLst meth="repeat">
      <a:schemeClr val="lt1"/>
    </dgm:linClrLst>
    <dgm:effectClrLst/>
    <dgm:txLinClrLst/>
    <dgm:txFillClrLst/>
    <dgm:txEffectClrLst/>
  </dgm:styleLbl>
  <dgm:styleLbl name="asst3">
    <dgm:fillClrLst>
      <a:schemeClr val="accent4">
        <a:alpha val="70000"/>
      </a:schemeClr>
    </dgm:fillClrLst>
    <dgm:linClrLst meth="repeat">
      <a:schemeClr val="lt1"/>
    </dgm:linClrLst>
    <dgm:effectClrLst/>
    <dgm:txLinClrLst/>
    <dgm:txFillClrLst/>
    <dgm:txEffectClrLst/>
  </dgm:styleLbl>
  <dgm:styleLbl name="asst4">
    <dgm:fillClrLst>
      <a:schemeClr val="accent4">
        <a:alpha val="50000"/>
      </a:schemeClr>
    </dgm:fillClrLst>
    <dgm:linClrLst meth="repeat">
      <a:schemeClr val="lt1"/>
    </dgm:linClrLst>
    <dgm:effectClrLst/>
    <dgm:txLinClrLst/>
    <dgm:txFillClrLst/>
    <dgm:txEffectClrLst/>
  </dgm:styleLbl>
  <dgm:styleLbl name="parChTrans2D1">
    <dgm:fillClrLst meth="repeat">
      <a:schemeClr val="accent4">
        <a:shade val="8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4">
        <a:alpha val="90000"/>
      </a:schemeClr>
      <a:schemeClr val="accent4">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a:schemeClr val="accent4">
        <a:alpha val="90000"/>
        <a:tint val="40000"/>
      </a:schemeClr>
      <a:schemeClr val="accent4">
        <a:alpha val="5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B0F1112-1AD7-4AA4-9A3A-6A2F46283F61}" type="doc">
      <dgm:prSet loTypeId="urn:microsoft.com/office/officeart/2005/8/layout/radial4" loCatId="relationship" qsTypeId="urn:microsoft.com/office/officeart/2005/8/quickstyle/simple1" qsCatId="simple" csTypeId="urn:microsoft.com/office/officeart/2005/8/colors/accent5_2" csCatId="accent5" phldr="1"/>
      <dgm:spPr/>
      <dgm:t>
        <a:bodyPr/>
        <a:lstStyle/>
        <a:p>
          <a:endParaRPr lang="en-US"/>
        </a:p>
      </dgm:t>
    </dgm:pt>
    <dgm:pt modelId="{11DA16C6-8CAF-4FBB-83BD-0F15D2F74F48}">
      <dgm:prSet phldrT="[Text]">
        <dgm:style>
          <a:lnRef idx="1">
            <a:schemeClr val="accent5"/>
          </a:lnRef>
          <a:fillRef idx="3">
            <a:schemeClr val="accent5"/>
          </a:fillRef>
          <a:effectRef idx="2">
            <a:schemeClr val="accent5"/>
          </a:effectRef>
          <a:fontRef idx="minor">
            <a:schemeClr val="lt1"/>
          </a:fontRef>
        </dgm:style>
      </dgm:prSet>
      <dgm:spPr/>
      <dgm:t>
        <a:bodyPr/>
        <a:lstStyle/>
        <a:p>
          <a:r>
            <a:rPr lang="sr-Cyrl-RS" dirty="0"/>
            <a:t>Ко учествује у изради буџета</a:t>
          </a:r>
          <a:r>
            <a:rPr lang="en-US" dirty="0"/>
            <a:t>?</a:t>
          </a:r>
        </a:p>
      </dgm:t>
    </dgm:pt>
    <dgm:pt modelId="{A1BAD192-7F9E-4506-A9B5-420438854D09}" type="parTrans" cxnId="{1DC4AA6E-4FBB-45FD-B7E3-8ADF4F407287}">
      <dgm:prSet/>
      <dgm:spPr/>
      <dgm:t>
        <a:bodyPr/>
        <a:lstStyle/>
        <a:p>
          <a:endParaRPr lang="en-US"/>
        </a:p>
      </dgm:t>
    </dgm:pt>
    <dgm:pt modelId="{6696F078-C7FA-4086-9084-D1C94F161CC1}" type="sibTrans" cxnId="{1DC4AA6E-4FBB-45FD-B7E3-8ADF4F407287}">
      <dgm:prSet/>
      <dgm:spPr/>
      <dgm:t>
        <a:bodyPr/>
        <a:lstStyle/>
        <a:p>
          <a:endParaRPr lang="en-US"/>
        </a:p>
      </dgm:t>
    </dgm:pt>
    <dgm:pt modelId="{95B85839-953C-4107-8C12-B28A5A3F45EC}">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Месне заједнице</a:t>
          </a:r>
          <a:endParaRPr lang="en-US" sz="1400" dirty="0"/>
        </a:p>
      </dgm:t>
    </dgm:pt>
    <dgm:pt modelId="{4FC53550-D4E3-497F-A27C-29619A2A0178}" type="parTrans" cxnId="{9591A664-95AB-411B-8BDD-A66E56D4DE78}">
      <dgm:prSet/>
      <dgm:spPr/>
      <dgm:t>
        <a:bodyPr/>
        <a:lstStyle/>
        <a:p>
          <a:endParaRPr lang="en-US"/>
        </a:p>
      </dgm:t>
    </dgm:pt>
    <dgm:pt modelId="{4ABFBB04-DBE4-4BE3-B5E8-432C6AEBDAEB}" type="sibTrans" cxnId="{9591A664-95AB-411B-8BDD-A66E56D4DE78}">
      <dgm:prSet/>
      <dgm:spPr/>
      <dgm:t>
        <a:bodyPr/>
        <a:lstStyle/>
        <a:p>
          <a:endParaRPr lang="en-US"/>
        </a:p>
      </dgm:t>
    </dgm:pt>
    <dgm:pt modelId="{CA688DA4-D576-48DF-AF56-84A20CF08864}">
      <dgm:prSet phldrT="[Text]" custT="1">
        <dgm:style>
          <a:lnRef idx="1">
            <a:schemeClr val="accent5"/>
          </a:lnRef>
          <a:fillRef idx="3">
            <a:schemeClr val="accent5"/>
          </a:fillRef>
          <a:effectRef idx="2">
            <a:schemeClr val="accent5"/>
          </a:effectRef>
          <a:fontRef idx="minor">
            <a:schemeClr val="lt1"/>
          </a:fontRef>
        </dgm:style>
      </dgm:prSet>
      <dgm:spPr/>
      <dgm:t>
        <a:bodyPr/>
        <a:lstStyle/>
        <a:p>
          <a:pPr algn="ctr"/>
          <a:r>
            <a:rPr lang="sr-Cyrl-RS" sz="1400" dirty="0"/>
            <a:t>Установе:</a:t>
          </a:r>
        </a:p>
        <a:p>
          <a:pPr algn="l"/>
          <a:r>
            <a:rPr lang="sr-Cyrl-RS" sz="1400" dirty="0" smtClean="0"/>
            <a:t>- Позориште</a:t>
          </a:r>
          <a:endParaRPr lang="sr-Cyrl-RS" sz="1400" dirty="0"/>
        </a:p>
        <a:p>
          <a:pPr algn="l"/>
          <a:r>
            <a:rPr lang="sr-Cyrl-RS" sz="1400" dirty="0"/>
            <a:t>-Библиотека</a:t>
          </a:r>
        </a:p>
        <a:p>
          <a:pPr algn="l"/>
          <a:r>
            <a:rPr lang="sr-Cyrl-RS" sz="1400" dirty="0"/>
            <a:t>-Туристичка организација</a:t>
          </a:r>
        </a:p>
        <a:p>
          <a:pPr algn="l"/>
          <a:r>
            <a:rPr lang="sr-Cyrl-RS" sz="1400" dirty="0"/>
            <a:t>-Установа за спорт</a:t>
          </a:r>
        </a:p>
        <a:p>
          <a:pPr algn="ctr"/>
          <a:endParaRPr lang="en-US" sz="800" dirty="0"/>
        </a:p>
      </dgm:t>
    </dgm:pt>
    <dgm:pt modelId="{227D0F75-A85E-48A0-923F-CAE2CEE8302B}" type="parTrans" cxnId="{B045261B-3FC5-4798-ACC5-A4EFA8749840}">
      <dgm:prSet/>
      <dgm:spPr/>
      <dgm:t>
        <a:bodyPr/>
        <a:lstStyle/>
        <a:p>
          <a:endParaRPr lang="en-US"/>
        </a:p>
      </dgm:t>
    </dgm:pt>
    <dgm:pt modelId="{6A5E5253-4F22-4BE9-A205-8C9003A8F134}" type="sibTrans" cxnId="{B045261B-3FC5-4798-ACC5-A4EFA8749840}">
      <dgm:prSet/>
      <dgm:spPr/>
      <dgm:t>
        <a:bodyPr/>
        <a:lstStyle/>
        <a:p>
          <a:endParaRPr lang="en-US"/>
        </a:p>
      </dgm:t>
    </dgm:pt>
    <dgm:pt modelId="{6310FD69-D567-4069-9125-5C89D7D0366C}">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Општинска власт и стручне службе</a:t>
          </a:r>
          <a:endParaRPr lang="en-US" sz="1400" dirty="0"/>
        </a:p>
      </dgm:t>
    </dgm:pt>
    <dgm:pt modelId="{2CF35C61-DF83-42FC-A7DB-6665A823676E}" type="parTrans" cxnId="{A0C3F366-7F65-470B-890E-C95A9950A25C}">
      <dgm:prSet/>
      <dgm:spPr/>
      <dgm:t>
        <a:bodyPr/>
        <a:lstStyle/>
        <a:p>
          <a:endParaRPr lang="en-US"/>
        </a:p>
      </dgm:t>
    </dgm:pt>
    <dgm:pt modelId="{8CF377A4-44DD-4AAC-839C-1C1D99FDCD61}" type="sibTrans" cxnId="{A0C3F366-7F65-470B-890E-C95A9950A25C}">
      <dgm:prSet/>
      <dgm:spPr/>
      <dgm:t>
        <a:bodyPr/>
        <a:lstStyle/>
        <a:p>
          <a:endParaRPr lang="en-US"/>
        </a:p>
      </dgm:t>
    </dgm:pt>
    <dgm:pt modelId="{6C20EE09-CEB3-4120-A2AE-760EB636D2A3}">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smtClean="0"/>
            <a:t>Грађанство</a:t>
          </a:r>
          <a:endParaRPr lang="en-US" sz="1400" dirty="0"/>
        </a:p>
      </dgm:t>
    </dgm:pt>
    <dgm:pt modelId="{E09173DF-6089-43BE-9D41-76A8961283CB}" type="parTrans" cxnId="{5AE93EF6-AA26-40F2-82CD-0D171A34ABA3}">
      <dgm:prSet/>
      <dgm:spPr/>
      <dgm:t>
        <a:bodyPr/>
        <a:lstStyle/>
        <a:p>
          <a:endParaRPr lang="en-US"/>
        </a:p>
      </dgm:t>
    </dgm:pt>
    <dgm:pt modelId="{4E95A4F1-B309-4574-A763-F450CA351982}" type="sibTrans" cxnId="{5AE93EF6-AA26-40F2-82CD-0D171A34ABA3}">
      <dgm:prSet/>
      <dgm:spPr/>
      <dgm:t>
        <a:bodyPr/>
        <a:lstStyle/>
        <a:p>
          <a:endParaRPr lang="en-US"/>
        </a:p>
      </dgm:t>
    </dgm:pt>
    <dgm:pt modelId="{430A538F-CF64-44DA-AB72-CDA9AD20CE83}">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-Предшколска установа</a:t>
          </a:r>
        </a:p>
        <a:p>
          <a:r>
            <a:rPr lang="sr-Cyrl-RS" sz="1400" dirty="0"/>
            <a:t>-Основне школе</a:t>
          </a:r>
        </a:p>
        <a:p>
          <a:r>
            <a:rPr lang="sr-Cyrl-RS" sz="1400" dirty="0"/>
            <a:t>-</a:t>
          </a:r>
          <a:r>
            <a:rPr lang="sr-Cyrl-RS" sz="1400" dirty="0" smtClean="0"/>
            <a:t>Средња </a:t>
          </a:r>
          <a:r>
            <a:rPr lang="sr-Cyrl-RS" sz="1400" dirty="0"/>
            <a:t>школе</a:t>
          </a:r>
          <a:endParaRPr lang="en-US" sz="1400" dirty="0"/>
        </a:p>
      </dgm:t>
    </dgm:pt>
    <dgm:pt modelId="{89AB0748-28A5-4AA6-88C2-5A2F850CBA47}" type="parTrans" cxnId="{DB38EC61-5E8E-4B76-A3F5-E2EB5BDBDE46}">
      <dgm:prSet/>
      <dgm:spPr/>
      <dgm:t>
        <a:bodyPr/>
        <a:lstStyle/>
        <a:p>
          <a:endParaRPr lang="en-US"/>
        </a:p>
      </dgm:t>
    </dgm:pt>
    <dgm:pt modelId="{32EE2660-A159-4091-8FA4-7B355AC09DEC}" type="sibTrans" cxnId="{DB38EC61-5E8E-4B76-A3F5-E2EB5BDBDE46}">
      <dgm:prSet/>
      <dgm:spPr/>
      <dgm:t>
        <a:bodyPr/>
        <a:lstStyle/>
        <a:p>
          <a:endParaRPr lang="en-US"/>
        </a:p>
      </dgm:t>
    </dgm:pt>
    <dgm:pt modelId="{E45798DE-B585-4FA9-98B4-DF4CDD2B05E8}">
      <dgm:prSet phldrT="[Text]" custT="1">
        <dgm:style>
          <a:lnRef idx="1">
            <a:schemeClr val="accent5"/>
          </a:lnRef>
          <a:fillRef idx="3">
            <a:schemeClr val="accent5"/>
          </a:fillRef>
          <a:effectRef idx="2">
            <a:schemeClr val="accent5"/>
          </a:effectRef>
          <a:fontRef idx="minor">
            <a:schemeClr val="lt1"/>
          </a:fontRef>
        </dgm:style>
      </dgm:prSet>
      <dgm:spPr/>
      <dgm:t>
        <a:bodyPr/>
        <a:lstStyle/>
        <a:p>
          <a:r>
            <a:rPr lang="sr-Cyrl-RS" sz="1400" dirty="0"/>
            <a:t>Невладине организације </a:t>
          </a:r>
          <a:endParaRPr lang="en-US" sz="1400" dirty="0"/>
        </a:p>
      </dgm:t>
    </dgm:pt>
    <dgm:pt modelId="{C861C673-5748-4D4B-B601-7AB8AA43D86E}" type="parTrans" cxnId="{49770071-AC47-453C-B96D-8878CED0E18F}">
      <dgm:prSet/>
      <dgm:spPr/>
      <dgm:t>
        <a:bodyPr/>
        <a:lstStyle/>
        <a:p>
          <a:endParaRPr lang="en-US"/>
        </a:p>
      </dgm:t>
    </dgm:pt>
    <dgm:pt modelId="{2C2469AF-1E2B-4452-AED5-F7C23C22D80B}" type="sibTrans" cxnId="{49770071-AC47-453C-B96D-8878CED0E18F}">
      <dgm:prSet/>
      <dgm:spPr/>
      <dgm:t>
        <a:bodyPr/>
        <a:lstStyle/>
        <a:p>
          <a:endParaRPr lang="en-US"/>
        </a:p>
      </dgm:t>
    </dgm:pt>
    <dgm:pt modelId="{93BA61E7-081F-4ED9-B60A-AB980AC9A010}" type="pres">
      <dgm:prSet presAssocID="{1B0F1112-1AD7-4AA4-9A3A-6A2F46283F61}" presName="cycle" presStyleCnt="0">
        <dgm:presLayoutVars>
          <dgm:chMax val="1"/>
          <dgm:dir/>
          <dgm:animLvl val="ctr"/>
          <dgm:resizeHandles val="exact"/>
        </dgm:presLayoutVars>
      </dgm:prSet>
      <dgm:spPr/>
      <dgm:t>
        <a:bodyPr/>
        <a:lstStyle/>
        <a:p>
          <a:endParaRPr lang="sr-Latn-RS"/>
        </a:p>
      </dgm:t>
    </dgm:pt>
    <dgm:pt modelId="{A38A603F-EC40-41E4-BA70-D5C5F8781BC3}" type="pres">
      <dgm:prSet presAssocID="{11DA16C6-8CAF-4FBB-83BD-0F15D2F74F48}" presName="centerShape" presStyleLbl="node0" presStyleIdx="0" presStyleCnt="1" custScaleX="130189" custScaleY="123585"/>
      <dgm:spPr/>
      <dgm:t>
        <a:bodyPr/>
        <a:lstStyle/>
        <a:p>
          <a:endParaRPr lang="sr-Latn-RS"/>
        </a:p>
      </dgm:t>
    </dgm:pt>
    <dgm:pt modelId="{1B17F103-9216-4974-BE9E-F576C0AB9A07}" type="pres">
      <dgm:prSet presAssocID="{4FC53550-D4E3-497F-A27C-29619A2A0178}" presName="parTrans" presStyleLbl="bgSibTrans2D1" presStyleIdx="0" presStyleCnt="6"/>
      <dgm:spPr/>
      <dgm:t>
        <a:bodyPr/>
        <a:lstStyle/>
        <a:p>
          <a:endParaRPr lang="sr-Latn-RS"/>
        </a:p>
      </dgm:t>
    </dgm:pt>
    <dgm:pt modelId="{DBDFA7ED-47C4-4DAE-BCB0-FDCE24E0A939}" type="pres">
      <dgm:prSet presAssocID="{95B85839-953C-4107-8C12-B28A5A3F45EC}" presName="node" presStyleLbl="node1" presStyleIdx="0" presStyleCnt="6" custScaleX="91303" custScaleY="69818" custRadScaleRad="90452" custRadScaleInc="3345">
        <dgm:presLayoutVars>
          <dgm:bulletEnabled val="1"/>
        </dgm:presLayoutVars>
      </dgm:prSet>
      <dgm:spPr/>
      <dgm:t>
        <a:bodyPr/>
        <a:lstStyle/>
        <a:p>
          <a:endParaRPr lang="sr-Latn-RS"/>
        </a:p>
      </dgm:t>
    </dgm:pt>
    <dgm:pt modelId="{FDD76D25-2A08-46FF-8C07-2877A0C9FB2D}" type="pres">
      <dgm:prSet presAssocID="{227D0F75-A85E-48A0-923F-CAE2CEE8302B}" presName="parTrans" presStyleLbl="bgSibTrans2D1" presStyleIdx="1" presStyleCnt="6"/>
      <dgm:spPr/>
      <dgm:t>
        <a:bodyPr/>
        <a:lstStyle/>
        <a:p>
          <a:endParaRPr lang="sr-Latn-RS"/>
        </a:p>
      </dgm:t>
    </dgm:pt>
    <dgm:pt modelId="{B8B915FF-FAD2-4327-A8E8-FB9B137542A2}" type="pres">
      <dgm:prSet presAssocID="{CA688DA4-D576-48DF-AF56-84A20CF08864}" presName="node" presStyleLbl="node1" presStyleIdx="1" presStyleCnt="6" custScaleX="170489" custScaleY="220274" custRadScaleRad="140961" custRadScaleInc="-28911">
        <dgm:presLayoutVars>
          <dgm:bulletEnabled val="1"/>
        </dgm:presLayoutVars>
      </dgm:prSet>
      <dgm:spPr/>
      <dgm:t>
        <a:bodyPr/>
        <a:lstStyle/>
        <a:p>
          <a:endParaRPr lang="sr-Latn-RS"/>
        </a:p>
      </dgm:t>
    </dgm:pt>
    <dgm:pt modelId="{EA842F94-5DAB-40BA-A137-4DDCD4A7DE5B}" type="pres">
      <dgm:prSet presAssocID="{2CF35C61-DF83-42FC-A7DB-6665A823676E}" presName="parTrans" presStyleLbl="bgSibTrans2D1" presStyleIdx="2" presStyleCnt="6" custLinFactNeighborX="10386" custLinFactNeighborY="14049"/>
      <dgm:spPr/>
      <dgm:t>
        <a:bodyPr/>
        <a:lstStyle/>
        <a:p>
          <a:endParaRPr lang="sr-Latn-RS"/>
        </a:p>
      </dgm:t>
    </dgm:pt>
    <dgm:pt modelId="{A39EC9E4-4DCD-4C5C-B3E7-3180A7E676BC}" type="pres">
      <dgm:prSet presAssocID="{6310FD69-D567-4069-9125-5C89D7D0366C}" presName="node" presStyleLbl="node1" presStyleIdx="2" presStyleCnt="6" custAng="0" custRadScaleRad="88902" custRadScaleInc="46332">
        <dgm:presLayoutVars>
          <dgm:bulletEnabled val="1"/>
        </dgm:presLayoutVars>
      </dgm:prSet>
      <dgm:spPr/>
      <dgm:t>
        <a:bodyPr/>
        <a:lstStyle/>
        <a:p>
          <a:endParaRPr lang="sr-Latn-RS"/>
        </a:p>
      </dgm:t>
    </dgm:pt>
    <dgm:pt modelId="{FBD8A9BB-6C42-4425-B777-7048E4BC7509}" type="pres">
      <dgm:prSet presAssocID="{89AB0748-28A5-4AA6-88C2-5A2F850CBA47}" presName="parTrans" presStyleLbl="bgSibTrans2D1" presStyleIdx="3" presStyleCnt="6" custScaleX="106541" custLinFactNeighborX="2522" custLinFactNeighborY="11808"/>
      <dgm:spPr/>
      <dgm:t>
        <a:bodyPr/>
        <a:lstStyle/>
        <a:p>
          <a:endParaRPr lang="sr-Latn-RS"/>
        </a:p>
      </dgm:t>
    </dgm:pt>
    <dgm:pt modelId="{9BBD46BF-6C10-4C41-9833-659933681F6E}" type="pres">
      <dgm:prSet presAssocID="{430A538F-CF64-44DA-AB72-CDA9AD20CE83}" presName="node" presStyleLbl="node1" presStyleIdx="3" presStyleCnt="6" custScaleX="131146" custScaleY="120564" custRadScaleRad="101924" custRadScaleInc="52063">
        <dgm:presLayoutVars>
          <dgm:bulletEnabled val="1"/>
        </dgm:presLayoutVars>
      </dgm:prSet>
      <dgm:spPr/>
      <dgm:t>
        <a:bodyPr/>
        <a:lstStyle/>
        <a:p>
          <a:endParaRPr lang="sr-Latn-RS"/>
        </a:p>
      </dgm:t>
    </dgm:pt>
    <dgm:pt modelId="{5587016C-A0FA-4F4B-A93A-619E3C6DAE9A}" type="pres">
      <dgm:prSet presAssocID="{E09173DF-6089-43BE-9D41-76A8961283CB}" presName="parTrans" presStyleLbl="bgSibTrans2D1" presStyleIdx="4" presStyleCnt="6"/>
      <dgm:spPr/>
      <dgm:t>
        <a:bodyPr/>
        <a:lstStyle/>
        <a:p>
          <a:endParaRPr lang="sr-Latn-RS"/>
        </a:p>
      </dgm:t>
    </dgm:pt>
    <dgm:pt modelId="{1A97BD5D-D88B-4BDF-9C04-9A8FDBA87F2E}" type="pres">
      <dgm:prSet presAssocID="{6C20EE09-CEB3-4120-A2AE-760EB636D2A3}" presName="node" presStyleLbl="node1" presStyleIdx="4" presStyleCnt="6" custScaleX="97878" custScaleY="70051" custRadScaleRad="103851" custRadScaleInc="47254">
        <dgm:presLayoutVars>
          <dgm:bulletEnabled val="1"/>
        </dgm:presLayoutVars>
      </dgm:prSet>
      <dgm:spPr/>
      <dgm:t>
        <a:bodyPr/>
        <a:lstStyle/>
        <a:p>
          <a:endParaRPr lang="sr-Latn-RS"/>
        </a:p>
      </dgm:t>
    </dgm:pt>
    <dgm:pt modelId="{284CB80C-4A81-4C68-A0A3-0C7778EF5784}" type="pres">
      <dgm:prSet presAssocID="{C861C673-5748-4D4B-B601-7AB8AA43D86E}" presName="parTrans" presStyleLbl="bgSibTrans2D1" presStyleIdx="5" presStyleCnt="6"/>
      <dgm:spPr/>
      <dgm:t>
        <a:bodyPr/>
        <a:lstStyle/>
        <a:p>
          <a:endParaRPr lang="sr-Latn-RS"/>
        </a:p>
      </dgm:t>
    </dgm:pt>
    <dgm:pt modelId="{8EC7C03A-703D-4B14-80CF-03DA2C962947}" type="pres">
      <dgm:prSet presAssocID="{E45798DE-B585-4FA9-98B4-DF4CDD2B05E8}" presName="node" presStyleLbl="node1" presStyleIdx="5" presStyleCnt="6" custScaleX="118619" custScaleY="64061">
        <dgm:presLayoutVars>
          <dgm:bulletEnabled val="1"/>
        </dgm:presLayoutVars>
      </dgm:prSet>
      <dgm:spPr/>
      <dgm:t>
        <a:bodyPr/>
        <a:lstStyle/>
        <a:p>
          <a:endParaRPr lang="sr-Latn-RS"/>
        </a:p>
      </dgm:t>
    </dgm:pt>
  </dgm:ptLst>
  <dgm:cxnLst>
    <dgm:cxn modelId="{DBC7D7EC-091D-4416-8BFD-8EDCE836F21B}" type="presOf" srcId="{95B85839-953C-4107-8C12-B28A5A3F45EC}" destId="{DBDFA7ED-47C4-4DAE-BCB0-FDCE24E0A939}" srcOrd="0" destOrd="0" presId="urn:microsoft.com/office/officeart/2005/8/layout/radial4"/>
    <dgm:cxn modelId="{E7E39EE9-1A35-4846-AA7B-A19C21AD61E0}" type="presOf" srcId="{E45798DE-B585-4FA9-98B4-DF4CDD2B05E8}" destId="{8EC7C03A-703D-4B14-80CF-03DA2C962947}" srcOrd="0" destOrd="0" presId="urn:microsoft.com/office/officeart/2005/8/layout/radial4"/>
    <dgm:cxn modelId="{8643985C-D8A3-4449-9001-00469396A97B}" type="presOf" srcId="{227D0F75-A85E-48A0-923F-CAE2CEE8302B}" destId="{FDD76D25-2A08-46FF-8C07-2877A0C9FB2D}" srcOrd="0" destOrd="0" presId="urn:microsoft.com/office/officeart/2005/8/layout/radial4"/>
    <dgm:cxn modelId="{D86641DA-B168-4B1D-9172-D93E7A0AC848}" type="presOf" srcId="{430A538F-CF64-44DA-AB72-CDA9AD20CE83}" destId="{9BBD46BF-6C10-4C41-9833-659933681F6E}" srcOrd="0" destOrd="0" presId="urn:microsoft.com/office/officeart/2005/8/layout/radial4"/>
    <dgm:cxn modelId="{579C4699-B5C2-481A-A1EF-6E92DA4549D5}" type="presOf" srcId="{1B0F1112-1AD7-4AA4-9A3A-6A2F46283F61}" destId="{93BA61E7-081F-4ED9-B60A-AB980AC9A010}" srcOrd="0" destOrd="0" presId="urn:microsoft.com/office/officeart/2005/8/layout/radial4"/>
    <dgm:cxn modelId="{A2FE4574-F8B3-4E6D-B3DD-C718BA6773D1}" type="presOf" srcId="{4FC53550-D4E3-497F-A27C-29619A2A0178}" destId="{1B17F103-9216-4974-BE9E-F576C0AB9A07}" srcOrd="0" destOrd="0" presId="urn:microsoft.com/office/officeart/2005/8/layout/radial4"/>
    <dgm:cxn modelId="{728DFCBA-559F-4E74-96AE-7A05CF9DEF65}" type="presOf" srcId="{C861C673-5748-4D4B-B601-7AB8AA43D86E}" destId="{284CB80C-4A81-4C68-A0A3-0C7778EF5784}" srcOrd="0" destOrd="0" presId="urn:microsoft.com/office/officeart/2005/8/layout/radial4"/>
    <dgm:cxn modelId="{6D2B245D-6BAB-40D3-BABC-C69195B4BB82}" type="presOf" srcId="{89AB0748-28A5-4AA6-88C2-5A2F850CBA47}" destId="{FBD8A9BB-6C42-4425-B777-7048E4BC7509}" srcOrd="0" destOrd="0" presId="urn:microsoft.com/office/officeart/2005/8/layout/radial4"/>
    <dgm:cxn modelId="{49770071-AC47-453C-B96D-8878CED0E18F}" srcId="{11DA16C6-8CAF-4FBB-83BD-0F15D2F74F48}" destId="{E45798DE-B585-4FA9-98B4-DF4CDD2B05E8}" srcOrd="5" destOrd="0" parTransId="{C861C673-5748-4D4B-B601-7AB8AA43D86E}" sibTransId="{2C2469AF-1E2B-4452-AED5-F7C23C22D80B}"/>
    <dgm:cxn modelId="{1DC4AA6E-4FBB-45FD-B7E3-8ADF4F407287}" srcId="{1B0F1112-1AD7-4AA4-9A3A-6A2F46283F61}" destId="{11DA16C6-8CAF-4FBB-83BD-0F15D2F74F48}" srcOrd="0" destOrd="0" parTransId="{A1BAD192-7F9E-4506-A9B5-420438854D09}" sibTransId="{6696F078-C7FA-4086-9084-D1C94F161CC1}"/>
    <dgm:cxn modelId="{5AE93EF6-AA26-40F2-82CD-0D171A34ABA3}" srcId="{11DA16C6-8CAF-4FBB-83BD-0F15D2F74F48}" destId="{6C20EE09-CEB3-4120-A2AE-760EB636D2A3}" srcOrd="4" destOrd="0" parTransId="{E09173DF-6089-43BE-9D41-76A8961283CB}" sibTransId="{4E95A4F1-B309-4574-A763-F450CA351982}"/>
    <dgm:cxn modelId="{9591A664-95AB-411B-8BDD-A66E56D4DE78}" srcId="{11DA16C6-8CAF-4FBB-83BD-0F15D2F74F48}" destId="{95B85839-953C-4107-8C12-B28A5A3F45EC}" srcOrd="0" destOrd="0" parTransId="{4FC53550-D4E3-497F-A27C-29619A2A0178}" sibTransId="{4ABFBB04-DBE4-4BE3-B5E8-432C6AEBDAEB}"/>
    <dgm:cxn modelId="{A0C3F366-7F65-470B-890E-C95A9950A25C}" srcId="{11DA16C6-8CAF-4FBB-83BD-0F15D2F74F48}" destId="{6310FD69-D567-4069-9125-5C89D7D0366C}" srcOrd="2" destOrd="0" parTransId="{2CF35C61-DF83-42FC-A7DB-6665A823676E}" sibTransId="{8CF377A4-44DD-4AAC-839C-1C1D99FDCD61}"/>
    <dgm:cxn modelId="{275797E5-0E58-434B-94E1-F2DDEAA97535}" type="presOf" srcId="{6C20EE09-CEB3-4120-A2AE-760EB636D2A3}" destId="{1A97BD5D-D88B-4BDF-9C04-9A8FDBA87F2E}" srcOrd="0" destOrd="0" presId="urn:microsoft.com/office/officeart/2005/8/layout/radial4"/>
    <dgm:cxn modelId="{C1B487BB-B4E0-4E5B-BCEC-686F78885C55}" type="presOf" srcId="{2CF35C61-DF83-42FC-A7DB-6665A823676E}" destId="{EA842F94-5DAB-40BA-A137-4DDCD4A7DE5B}" srcOrd="0" destOrd="0" presId="urn:microsoft.com/office/officeart/2005/8/layout/radial4"/>
    <dgm:cxn modelId="{B045261B-3FC5-4798-ACC5-A4EFA8749840}" srcId="{11DA16C6-8CAF-4FBB-83BD-0F15D2F74F48}" destId="{CA688DA4-D576-48DF-AF56-84A20CF08864}" srcOrd="1" destOrd="0" parTransId="{227D0F75-A85E-48A0-923F-CAE2CEE8302B}" sibTransId="{6A5E5253-4F22-4BE9-A205-8C9003A8F134}"/>
    <dgm:cxn modelId="{1F3FAFE1-5A8F-4B62-8B74-450DC5A9EB72}" type="presOf" srcId="{CA688DA4-D576-48DF-AF56-84A20CF08864}" destId="{B8B915FF-FAD2-4327-A8E8-FB9B137542A2}" srcOrd="0" destOrd="0" presId="urn:microsoft.com/office/officeart/2005/8/layout/radial4"/>
    <dgm:cxn modelId="{F865B612-28FA-4099-B6A6-4B9C14CACDC9}" type="presOf" srcId="{6310FD69-D567-4069-9125-5C89D7D0366C}" destId="{A39EC9E4-4DCD-4C5C-B3E7-3180A7E676BC}" srcOrd="0" destOrd="0" presId="urn:microsoft.com/office/officeart/2005/8/layout/radial4"/>
    <dgm:cxn modelId="{F50584A2-BECA-42DC-9319-1166FFACBF4C}" type="presOf" srcId="{E09173DF-6089-43BE-9D41-76A8961283CB}" destId="{5587016C-A0FA-4F4B-A93A-619E3C6DAE9A}" srcOrd="0" destOrd="0" presId="urn:microsoft.com/office/officeart/2005/8/layout/radial4"/>
    <dgm:cxn modelId="{DB38EC61-5E8E-4B76-A3F5-E2EB5BDBDE46}" srcId="{11DA16C6-8CAF-4FBB-83BD-0F15D2F74F48}" destId="{430A538F-CF64-44DA-AB72-CDA9AD20CE83}" srcOrd="3" destOrd="0" parTransId="{89AB0748-28A5-4AA6-88C2-5A2F850CBA47}" sibTransId="{32EE2660-A159-4091-8FA4-7B355AC09DEC}"/>
    <dgm:cxn modelId="{CF694987-70DA-453C-8573-6135D716C888}" type="presOf" srcId="{11DA16C6-8CAF-4FBB-83BD-0F15D2F74F48}" destId="{A38A603F-EC40-41E4-BA70-D5C5F8781BC3}" srcOrd="0" destOrd="0" presId="urn:microsoft.com/office/officeart/2005/8/layout/radial4"/>
    <dgm:cxn modelId="{2F94E740-0BFA-4DF0-8C09-A6437C66ED56}" type="presParOf" srcId="{93BA61E7-081F-4ED9-B60A-AB980AC9A010}" destId="{A38A603F-EC40-41E4-BA70-D5C5F8781BC3}" srcOrd="0" destOrd="0" presId="urn:microsoft.com/office/officeart/2005/8/layout/radial4"/>
    <dgm:cxn modelId="{B8439A57-CAE3-41EF-A78F-C6A37C13BD87}" type="presParOf" srcId="{93BA61E7-081F-4ED9-B60A-AB980AC9A010}" destId="{1B17F103-9216-4974-BE9E-F576C0AB9A07}" srcOrd="1" destOrd="0" presId="urn:microsoft.com/office/officeart/2005/8/layout/radial4"/>
    <dgm:cxn modelId="{6E5BE31F-FF78-4D0F-BEFC-68EF4281B80F}" type="presParOf" srcId="{93BA61E7-081F-4ED9-B60A-AB980AC9A010}" destId="{DBDFA7ED-47C4-4DAE-BCB0-FDCE24E0A939}" srcOrd="2" destOrd="0" presId="urn:microsoft.com/office/officeart/2005/8/layout/radial4"/>
    <dgm:cxn modelId="{FEFA30BD-725B-4BB4-A474-E4B567B2494C}" type="presParOf" srcId="{93BA61E7-081F-4ED9-B60A-AB980AC9A010}" destId="{FDD76D25-2A08-46FF-8C07-2877A0C9FB2D}" srcOrd="3" destOrd="0" presId="urn:microsoft.com/office/officeart/2005/8/layout/radial4"/>
    <dgm:cxn modelId="{D652E03D-2CAE-4948-A4FF-1238EA26F20E}" type="presParOf" srcId="{93BA61E7-081F-4ED9-B60A-AB980AC9A010}" destId="{B8B915FF-FAD2-4327-A8E8-FB9B137542A2}" srcOrd="4" destOrd="0" presId="urn:microsoft.com/office/officeart/2005/8/layout/radial4"/>
    <dgm:cxn modelId="{032B96EF-4AB3-4A3D-A7A7-B0B48707FB8C}" type="presParOf" srcId="{93BA61E7-081F-4ED9-B60A-AB980AC9A010}" destId="{EA842F94-5DAB-40BA-A137-4DDCD4A7DE5B}" srcOrd="5" destOrd="0" presId="urn:microsoft.com/office/officeart/2005/8/layout/radial4"/>
    <dgm:cxn modelId="{FFA81FFD-63BC-4046-8E78-B766D4D121E2}" type="presParOf" srcId="{93BA61E7-081F-4ED9-B60A-AB980AC9A010}" destId="{A39EC9E4-4DCD-4C5C-B3E7-3180A7E676BC}" srcOrd="6" destOrd="0" presId="urn:microsoft.com/office/officeart/2005/8/layout/radial4"/>
    <dgm:cxn modelId="{AE653475-0967-4F3F-9161-FF9494EB8FBF}" type="presParOf" srcId="{93BA61E7-081F-4ED9-B60A-AB980AC9A010}" destId="{FBD8A9BB-6C42-4425-B777-7048E4BC7509}" srcOrd="7" destOrd="0" presId="urn:microsoft.com/office/officeart/2005/8/layout/radial4"/>
    <dgm:cxn modelId="{221B8DA4-3ADC-48BD-B853-56C898B1F80A}" type="presParOf" srcId="{93BA61E7-081F-4ED9-B60A-AB980AC9A010}" destId="{9BBD46BF-6C10-4C41-9833-659933681F6E}" srcOrd="8" destOrd="0" presId="urn:microsoft.com/office/officeart/2005/8/layout/radial4"/>
    <dgm:cxn modelId="{329F484A-DB22-4277-9225-6866880957A4}" type="presParOf" srcId="{93BA61E7-081F-4ED9-B60A-AB980AC9A010}" destId="{5587016C-A0FA-4F4B-A93A-619E3C6DAE9A}" srcOrd="9" destOrd="0" presId="urn:microsoft.com/office/officeart/2005/8/layout/radial4"/>
    <dgm:cxn modelId="{28F61EA5-A474-46A0-8314-182EB8264325}" type="presParOf" srcId="{93BA61E7-081F-4ED9-B60A-AB980AC9A010}" destId="{1A97BD5D-D88B-4BDF-9C04-9A8FDBA87F2E}" srcOrd="10" destOrd="0" presId="urn:microsoft.com/office/officeart/2005/8/layout/radial4"/>
    <dgm:cxn modelId="{21E8B4B7-F908-49AB-BDD3-8B495A71A8CD}" type="presParOf" srcId="{93BA61E7-081F-4ED9-B60A-AB980AC9A010}" destId="{284CB80C-4A81-4C68-A0A3-0C7778EF5784}" srcOrd="11" destOrd="0" presId="urn:microsoft.com/office/officeart/2005/8/layout/radial4"/>
    <dgm:cxn modelId="{24C67001-6E94-4AD5-ABF2-838ABE7B59B8}" type="presParOf" srcId="{93BA61E7-081F-4ED9-B60A-AB980AC9A010}" destId="{8EC7C03A-703D-4B14-80CF-03DA2C962947}" srcOrd="12"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E2CB039-CC31-48A4-8156-6B36281AE8EC}" type="doc">
      <dgm:prSet loTypeId="urn:microsoft.com/office/officeart/2008/layout/HorizontalMultiLevelHierarchy" loCatId="hierarchy" qsTypeId="urn:microsoft.com/office/officeart/2005/8/quickstyle/simple3" qsCatId="simple" csTypeId="urn:microsoft.com/office/officeart/2005/8/colors/accent1_2" csCatId="accent1" phldr="1"/>
      <dgm:spPr/>
      <dgm:t>
        <a:bodyPr/>
        <a:lstStyle/>
        <a:p>
          <a:endParaRPr lang="en-US"/>
        </a:p>
      </dgm:t>
    </dgm:pt>
    <dgm:pt modelId="{00360BBF-6709-42DA-A6DE-B8193ABE792F}">
      <dgm:prSet phldrT="[Text]" custT="1"/>
      <dgm:spPr/>
      <dgm:t>
        <a:bodyPr vert="vert"/>
        <a:lstStyle/>
        <a:p>
          <a:r>
            <a:rPr lang="sr-Cyrl-RS" sz="3000" dirty="0"/>
            <a:t>На основу чега се доноси буџет</a:t>
          </a:r>
          <a:r>
            <a:rPr lang="en-US" sz="3000" dirty="0"/>
            <a:t>? </a:t>
          </a:r>
        </a:p>
      </dgm:t>
    </dgm:pt>
    <dgm:pt modelId="{F529A454-219A-454C-B138-14C3B361B39F}" type="parTrans" cxnId="{CFDBCFE1-4797-458E-A0CF-256D1699DCBD}">
      <dgm:prSet/>
      <dgm:spPr/>
      <dgm:t>
        <a:bodyPr/>
        <a:lstStyle/>
        <a:p>
          <a:endParaRPr lang="en-US"/>
        </a:p>
      </dgm:t>
    </dgm:pt>
    <dgm:pt modelId="{B5AC9C0B-1D20-4957-A866-89ED18231A73}" type="sibTrans" cxnId="{CFDBCFE1-4797-458E-A0CF-256D1699DCBD}">
      <dgm:prSet/>
      <dgm:spPr/>
      <dgm:t>
        <a:bodyPr/>
        <a:lstStyle/>
        <a:p>
          <a:endParaRPr lang="en-US"/>
        </a:p>
      </dgm:t>
    </dgm:pt>
    <dgm:pt modelId="{0150A799-C83B-499D-BB9F-10C758CEFD9B}">
      <dgm:prSet phldrT="[Text]" custT="1"/>
      <dgm:spPr/>
      <dgm:t>
        <a:bodyPr anchor="t"/>
        <a:lstStyle/>
        <a:p>
          <a:pPr algn="l"/>
          <a:r>
            <a:rPr lang="sr-Cyrl-RS" sz="1400" dirty="0"/>
            <a:t>Закони и прописи:</a:t>
          </a:r>
        </a:p>
        <a:p>
          <a:pPr algn="l"/>
          <a:r>
            <a:rPr lang="sr-Cyrl-RS" sz="1400" dirty="0"/>
            <a:t>Закон о финансирању локалне самоуправе,</a:t>
          </a:r>
          <a:endParaRPr lang="sr-Latn-RS" sz="1400" dirty="0"/>
        </a:p>
        <a:p>
          <a:pPr algn="l"/>
          <a:r>
            <a:rPr lang="sr-Cyrl-RS" sz="1400" dirty="0"/>
            <a:t>Закон о буџетском систему,</a:t>
          </a:r>
          <a:endParaRPr lang="sr-Latn-RS" sz="1400" dirty="0"/>
        </a:p>
        <a:p>
          <a:pPr algn="l"/>
          <a:r>
            <a:rPr lang="sr-Cyrl-RS" sz="1400" dirty="0"/>
            <a:t>Закон о локалној самоуправи, </a:t>
          </a:r>
          <a:endParaRPr lang="sr-Latn-RS" sz="1400" dirty="0"/>
        </a:p>
        <a:p>
          <a:pPr algn="l"/>
          <a:r>
            <a:rPr lang="sr-Cyrl-RS" sz="1400" dirty="0"/>
            <a:t>Упутство Министарства финансија за припрему одлуке о буџету за 2018. годину и др</a:t>
          </a:r>
          <a:r>
            <a:rPr lang="sr-Cyrl-RS" sz="1400" dirty="0" smtClean="0"/>
            <a:t>.                                                                   Сви посебни прописи којима су утврђене надлежности ЈЛС</a:t>
          </a:r>
          <a:endParaRPr lang="sr-Cyrl-RS" sz="1400" dirty="0"/>
        </a:p>
      </dgm:t>
    </dgm:pt>
    <dgm:pt modelId="{F2167233-387A-4C2A-92FA-201B800AF2E5}" type="parTrans" cxnId="{2258ECB3-705E-4310-8AB9-ADAE767310BF}">
      <dgm:prSet/>
      <dgm:spPr/>
      <dgm:t>
        <a:bodyPr/>
        <a:lstStyle/>
        <a:p>
          <a:endParaRPr lang="en-US"/>
        </a:p>
      </dgm:t>
    </dgm:pt>
    <dgm:pt modelId="{C4F81D71-55D6-477B-91FF-B7E8CDA27FA4}" type="sibTrans" cxnId="{2258ECB3-705E-4310-8AB9-ADAE767310BF}">
      <dgm:prSet/>
      <dgm:spPr/>
      <dgm:t>
        <a:bodyPr/>
        <a:lstStyle/>
        <a:p>
          <a:endParaRPr lang="en-US"/>
        </a:p>
      </dgm:t>
    </dgm:pt>
    <dgm:pt modelId="{DA59984A-EA45-43D5-8622-7135015E39DC}">
      <dgm:prSet phldrT="[Text]" custT="1"/>
      <dgm:spPr/>
      <dgm:t>
        <a:bodyPr/>
        <a:lstStyle/>
        <a:p>
          <a:pPr algn="l"/>
          <a:r>
            <a:rPr lang="sr-Cyrl-RS" sz="1400" dirty="0"/>
            <a:t>Стратешки документи:</a:t>
          </a:r>
        </a:p>
        <a:p>
          <a:pPr algn="l"/>
          <a:r>
            <a:rPr lang="sr-Cyrl-RS" sz="1400" dirty="0"/>
            <a:t>Стратегија развоја</a:t>
          </a:r>
          <a:endParaRPr lang="sr-Latn-RS" sz="1400" dirty="0">
            <a:solidFill>
              <a:srgbClr val="FF0000"/>
            </a:solidFill>
          </a:endParaRPr>
        </a:p>
        <a:p>
          <a:pPr algn="l"/>
          <a:r>
            <a:rPr lang="sr-Cyrl-RS" sz="1400" dirty="0"/>
            <a:t>Акциони планови за поједине области</a:t>
          </a:r>
          <a:endParaRPr lang="en-US" sz="1400" dirty="0"/>
        </a:p>
      </dgm:t>
    </dgm:pt>
    <dgm:pt modelId="{346E9DC4-0947-473F-AED9-9AECED92978F}" type="parTrans" cxnId="{5CB019DC-D02B-4F72-8799-DCEC8949294E}">
      <dgm:prSet/>
      <dgm:spPr/>
      <dgm:t>
        <a:bodyPr/>
        <a:lstStyle/>
        <a:p>
          <a:endParaRPr lang="en-US"/>
        </a:p>
      </dgm:t>
    </dgm:pt>
    <dgm:pt modelId="{518CC24E-4035-4B8A-A82C-EA8D78A041FF}" type="sibTrans" cxnId="{5CB019DC-D02B-4F72-8799-DCEC8949294E}">
      <dgm:prSet/>
      <dgm:spPr/>
      <dgm:t>
        <a:bodyPr/>
        <a:lstStyle/>
        <a:p>
          <a:endParaRPr lang="en-US"/>
        </a:p>
      </dgm:t>
    </dgm:pt>
    <dgm:pt modelId="{12F72430-90C8-46E7-9363-A8933111BAFD}">
      <dgm:prSet phldrT="[Text]" custT="1"/>
      <dgm:spPr/>
      <dgm:t>
        <a:bodyPr/>
        <a:lstStyle/>
        <a:p>
          <a:pPr algn="l"/>
          <a:r>
            <a:rPr lang="sr-Cyrl-RS" sz="1400" dirty="0"/>
            <a:t>Потребе буџетских корисника</a:t>
          </a:r>
          <a:endParaRPr lang="en-US" sz="1400" dirty="0"/>
        </a:p>
      </dgm:t>
    </dgm:pt>
    <dgm:pt modelId="{9324F21A-CF22-404B-991C-F0FAD04F1E1A}" type="parTrans" cxnId="{4EE02A3D-8F83-4292-A026-1515ED03FF36}">
      <dgm:prSet/>
      <dgm:spPr/>
      <dgm:t>
        <a:bodyPr/>
        <a:lstStyle/>
        <a:p>
          <a:endParaRPr lang="en-US"/>
        </a:p>
      </dgm:t>
    </dgm:pt>
    <dgm:pt modelId="{DF00040C-AB67-4D43-B520-7E02E511DCB9}" type="sibTrans" cxnId="{4EE02A3D-8F83-4292-A026-1515ED03FF36}">
      <dgm:prSet/>
      <dgm:spPr/>
      <dgm:t>
        <a:bodyPr/>
        <a:lstStyle/>
        <a:p>
          <a:endParaRPr lang="en-US"/>
        </a:p>
      </dgm:t>
    </dgm:pt>
    <dgm:pt modelId="{CACC7C31-0A19-4B77-8109-9AAB9EC25D20}">
      <dgm:prSet phldrT="[Text]" custT="1"/>
      <dgm:spPr/>
      <dgm:t>
        <a:bodyPr/>
        <a:lstStyle/>
        <a:p>
          <a:pPr algn="l"/>
          <a:r>
            <a:rPr lang="sr-Cyrl-RS" sz="1400" dirty="0"/>
            <a:t>Започети пројекти из ранијих </a:t>
          </a:r>
          <a:r>
            <a:rPr lang="sr-Cyrl-RS" sz="1400" dirty="0" smtClean="0"/>
            <a:t>година; планирани пројекти </a:t>
          </a:r>
          <a:endParaRPr lang="en-US" sz="1400" dirty="0"/>
        </a:p>
      </dgm:t>
    </dgm:pt>
    <dgm:pt modelId="{F68F9F1A-A0AC-4627-BB76-A21CB9C16ACA}" type="parTrans" cxnId="{C3F3E9EA-BE7C-42FA-A974-B6909D195A40}">
      <dgm:prSet/>
      <dgm:spPr/>
      <dgm:t>
        <a:bodyPr/>
        <a:lstStyle/>
        <a:p>
          <a:endParaRPr lang="en-US"/>
        </a:p>
      </dgm:t>
    </dgm:pt>
    <dgm:pt modelId="{D22C3584-0D16-4A12-B343-F9C335256014}" type="sibTrans" cxnId="{C3F3E9EA-BE7C-42FA-A974-B6909D195A40}">
      <dgm:prSet/>
      <dgm:spPr/>
      <dgm:t>
        <a:bodyPr/>
        <a:lstStyle/>
        <a:p>
          <a:endParaRPr lang="en-US"/>
        </a:p>
      </dgm:t>
    </dgm:pt>
    <dgm:pt modelId="{24C9F698-7D4E-4709-8117-FB7CF1BB6ECA}">
      <dgm:prSet phldrT="[Text]" custT="1"/>
      <dgm:spPr/>
      <dgm:t>
        <a:bodyPr/>
        <a:lstStyle/>
        <a:p>
          <a:pPr algn="l"/>
          <a:r>
            <a:rPr lang="sr-Cyrl-RS" sz="1400" dirty="0"/>
            <a:t>Остварење прошлогодишњег буџета</a:t>
          </a:r>
          <a:endParaRPr lang="en-US" sz="1400" dirty="0"/>
        </a:p>
      </dgm:t>
    </dgm:pt>
    <dgm:pt modelId="{B764CED6-B38C-4590-855F-1F4460EB1A27}" type="parTrans" cxnId="{04C92B63-107A-49B7-9300-E9098DE5DF6A}">
      <dgm:prSet/>
      <dgm:spPr/>
      <dgm:t>
        <a:bodyPr/>
        <a:lstStyle/>
        <a:p>
          <a:endParaRPr lang="en-US"/>
        </a:p>
      </dgm:t>
    </dgm:pt>
    <dgm:pt modelId="{F823D820-3815-46B0-8D53-E3C09C351FFB}" type="sibTrans" cxnId="{04C92B63-107A-49B7-9300-E9098DE5DF6A}">
      <dgm:prSet/>
      <dgm:spPr/>
      <dgm:t>
        <a:bodyPr/>
        <a:lstStyle/>
        <a:p>
          <a:endParaRPr lang="en-US"/>
        </a:p>
      </dgm:t>
    </dgm:pt>
    <dgm:pt modelId="{25DAE38A-FD8C-46C3-B34D-A50FB369E7DF}" type="pres">
      <dgm:prSet presAssocID="{0E2CB039-CC31-48A4-8156-6B36281AE8EC}" presName="Name0" presStyleCnt="0">
        <dgm:presLayoutVars>
          <dgm:chPref val="1"/>
          <dgm:dir/>
          <dgm:animOne val="branch"/>
          <dgm:animLvl val="lvl"/>
          <dgm:resizeHandles val="exact"/>
        </dgm:presLayoutVars>
      </dgm:prSet>
      <dgm:spPr/>
      <dgm:t>
        <a:bodyPr/>
        <a:lstStyle/>
        <a:p>
          <a:endParaRPr lang="sr-Latn-RS"/>
        </a:p>
      </dgm:t>
    </dgm:pt>
    <dgm:pt modelId="{CB26C9DD-3124-450D-81B6-4B010B30C520}" type="pres">
      <dgm:prSet presAssocID="{00360BBF-6709-42DA-A6DE-B8193ABE792F}" presName="root1" presStyleCnt="0"/>
      <dgm:spPr/>
    </dgm:pt>
    <dgm:pt modelId="{D1C52863-34A6-4E04-9740-6E0567681A8F}" type="pres">
      <dgm:prSet presAssocID="{00360BBF-6709-42DA-A6DE-B8193ABE792F}" presName="LevelOneTextNode" presStyleLbl="node0" presStyleIdx="0" presStyleCnt="1" custScaleX="183914" custScaleY="90176">
        <dgm:presLayoutVars>
          <dgm:chPref val="3"/>
        </dgm:presLayoutVars>
      </dgm:prSet>
      <dgm:spPr/>
      <dgm:t>
        <a:bodyPr/>
        <a:lstStyle/>
        <a:p>
          <a:endParaRPr lang="sr-Latn-RS"/>
        </a:p>
      </dgm:t>
    </dgm:pt>
    <dgm:pt modelId="{CFBE3A7D-7CD3-413D-AA64-9100FA79E8D0}" type="pres">
      <dgm:prSet presAssocID="{00360BBF-6709-42DA-A6DE-B8193ABE792F}" presName="level2hierChild" presStyleCnt="0"/>
      <dgm:spPr/>
    </dgm:pt>
    <dgm:pt modelId="{25CF5DCC-0AE9-4D09-ABC1-8BE4D97FDFCB}" type="pres">
      <dgm:prSet presAssocID="{F2167233-387A-4C2A-92FA-201B800AF2E5}" presName="conn2-1" presStyleLbl="parChTrans1D2" presStyleIdx="0" presStyleCnt="5"/>
      <dgm:spPr/>
      <dgm:t>
        <a:bodyPr/>
        <a:lstStyle/>
        <a:p>
          <a:endParaRPr lang="sr-Latn-RS"/>
        </a:p>
      </dgm:t>
    </dgm:pt>
    <dgm:pt modelId="{61AA8207-A6A4-4905-9FD1-93C90724B340}" type="pres">
      <dgm:prSet presAssocID="{F2167233-387A-4C2A-92FA-201B800AF2E5}" presName="connTx" presStyleLbl="parChTrans1D2" presStyleIdx="0" presStyleCnt="5"/>
      <dgm:spPr/>
      <dgm:t>
        <a:bodyPr/>
        <a:lstStyle/>
        <a:p>
          <a:endParaRPr lang="sr-Latn-RS"/>
        </a:p>
      </dgm:t>
    </dgm:pt>
    <dgm:pt modelId="{E4E2AF43-D45C-43E2-8E5A-8B4F8328AA50}" type="pres">
      <dgm:prSet presAssocID="{0150A799-C83B-499D-BB9F-10C758CEFD9B}" presName="root2" presStyleCnt="0"/>
      <dgm:spPr/>
    </dgm:pt>
    <dgm:pt modelId="{AD67EDBF-32B4-495C-A262-4812FBE80932}" type="pres">
      <dgm:prSet presAssocID="{0150A799-C83B-499D-BB9F-10C758CEFD9B}" presName="LevelTwoTextNode" presStyleLbl="node2" presStyleIdx="0" presStyleCnt="5" custScaleX="189790" custScaleY="230123" custLinFactNeighborX="924" custLinFactNeighborY="6005">
        <dgm:presLayoutVars>
          <dgm:chPref val="3"/>
        </dgm:presLayoutVars>
      </dgm:prSet>
      <dgm:spPr/>
      <dgm:t>
        <a:bodyPr/>
        <a:lstStyle/>
        <a:p>
          <a:endParaRPr lang="sr-Latn-RS"/>
        </a:p>
      </dgm:t>
    </dgm:pt>
    <dgm:pt modelId="{BD88E36A-E711-4840-AED6-01651340FCD0}" type="pres">
      <dgm:prSet presAssocID="{0150A799-C83B-499D-BB9F-10C758CEFD9B}" presName="level3hierChild" presStyleCnt="0"/>
      <dgm:spPr/>
    </dgm:pt>
    <dgm:pt modelId="{F1903401-CDA9-4777-A04C-F19A89F110A0}" type="pres">
      <dgm:prSet presAssocID="{346E9DC4-0947-473F-AED9-9AECED92978F}" presName="conn2-1" presStyleLbl="parChTrans1D2" presStyleIdx="1" presStyleCnt="5"/>
      <dgm:spPr/>
      <dgm:t>
        <a:bodyPr/>
        <a:lstStyle/>
        <a:p>
          <a:endParaRPr lang="sr-Latn-RS"/>
        </a:p>
      </dgm:t>
    </dgm:pt>
    <dgm:pt modelId="{D23E054D-0742-441B-9D09-9EB576968A6E}" type="pres">
      <dgm:prSet presAssocID="{346E9DC4-0947-473F-AED9-9AECED92978F}" presName="connTx" presStyleLbl="parChTrans1D2" presStyleIdx="1" presStyleCnt="5"/>
      <dgm:spPr/>
      <dgm:t>
        <a:bodyPr/>
        <a:lstStyle/>
        <a:p>
          <a:endParaRPr lang="sr-Latn-RS"/>
        </a:p>
      </dgm:t>
    </dgm:pt>
    <dgm:pt modelId="{145ADC9F-A830-493F-9981-28A949B5D57E}" type="pres">
      <dgm:prSet presAssocID="{DA59984A-EA45-43D5-8622-7135015E39DC}" presName="root2" presStyleCnt="0"/>
      <dgm:spPr/>
    </dgm:pt>
    <dgm:pt modelId="{A288E7CD-845A-4B30-8D9E-0FCFF4059FF8}" type="pres">
      <dgm:prSet presAssocID="{DA59984A-EA45-43D5-8622-7135015E39DC}" presName="LevelTwoTextNode" presStyleLbl="node2" presStyleIdx="1" presStyleCnt="5" custScaleX="188329" custScaleY="95383">
        <dgm:presLayoutVars>
          <dgm:chPref val="3"/>
        </dgm:presLayoutVars>
      </dgm:prSet>
      <dgm:spPr/>
      <dgm:t>
        <a:bodyPr/>
        <a:lstStyle/>
        <a:p>
          <a:endParaRPr lang="sr-Latn-RS"/>
        </a:p>
      </dgm:t>
    </dgm:pt>
    <dgm:pt modelId="{8AF56EA1-EF0C-41F7-A64B-4E0DC746E609}" type="pres">
      <dgm:prSet presAssocID="{DA59984A-EA45-43D5-8622-7135015E39DC}" presName="level3hierChild" presStyleCnt="0"/>
      <dgm:spPr/>
    </dgm:pt>
    <dgm:pt modelId="{531482B3-13DA-4E77-8EF9-7A508768A321}" type="pres">
      <dgm:prSet presAssocID="{9324F21A-CF22-404B-991C-F0FAD04F1E1A}" presName="conn2-1" presStyleLbl="parChTrans1D2" presStyleIdx="2" presStyleCnt="5"/>
      <dgm:spPr/>
      <dgm:t>
        <a:bodyPr/>
        <a:lstStyle/>
        <a:p>
          <a:endParaRPr lang="sr-Latn-RS"/>
        </a:p>
      </dgm:t>
    </dgm:pt>
    <dgm:pt modelId="{92BF821D-14E3-40BB-B3C5-212A94A9CA22}" type="pres">
      <dgm:prSet presAssocID="{9324F21A-CF22-404B-991C-F0FAD04F1E1A}" presName="connTx" presStyleLbl="parChTrans1D2" presStyleIdx="2" presStyleCnt="5"/>
      <dgm:spPr/>
      <dgm:t>
        <a:bodyPr/>
        <a:lstStyle/>
        <a:p>
          <a:endParaRPr lang="sr-Latn-RS"/>
        </a:p>
      </dgm:t>
    </dgm:pt>
    <dgm:pt modelId="{CB322892-7746-46FA-9A5A-A13AAAB16AEB}" type="pres">
      <dgm:prSet presAssocID="{12F72430-90C8-46E7-9363-A8933111BAFD}" presName="root2" presStyleCnt="0"/>
      <dgm:spPr/>
    </dgm:pt>
    <dgm:pt modelId="{573F9BF2-AC82-43FC-A361-118085DB3D65}" type="pres">
      <dgm:prSet presAssocID="{12F72430-90C8-46E7-9363-A8933111BAFD}" presName="LevelTwoTextNode" presStyleLbl="node2" presStyleIdx="2" presStyleCnt="5" custScaleX="188642" custScaleY="48152">
        <dgm:presLayoutVars>
          <dgm:chPref val="3"/>
        </dgm:presLayoutVars>
      </dgm:prSet>
      <dgm:spPr/>
      <dgm:t>
        <a:bodyPr/>
        <a:lstStyle/>
        <a:p>
          <a:endParaRPr lang="sr-Latn-RS"/>
        </a:p>
      </dgm:t>
    </dgm:pt>
    <dgm:pt modelId="{83F1B72F-BD92-4E4B-8B73-2DBC7440818F}" type="pres">
      <dgm:prSet presAssocID="{12F72430-90C8-46E7-9363-A8933111BAFD}" presName="level3hierChild" presStyleCnt="0"/>
      <dgm:spPr/>
    </dgm:pt>
    <dgm:pt modelId="{EE8B77DA-77C5-46AD-80A2-BD307CFE9F0A}" type="pres">
      <dgm:prSet presAssocID="{F68F9F1A-A0AC-4627-BB76-A21CB9C16ACA}" presName="conn2-1" presStyleLbl="parChTrans1D2" presStyleIdx="3" presStyleCnt="5"/>
      <dgm:spPr/>
      <dgm:t>
        <a:bodyPr/>
        <a:lstStyle/>
        <a:p>
          <a:endParaRPr lang="sr-Latn-RS"/>
        </a:p>
      </dgm:t>
    </dgm:pt>
    <dgm:pt modelId="{7E8E6685-0078-4B86-BC52-3A0FBAF76686}" type="pres">
      <dgm:prSet presAssocID="{F68F9F1A-A0AC-4627-BB76-A21CB9C16ACA}" presName="connTx" presStyleLbl="parChTrans1D2" presStyleIdx="3" presStyleCnt="5"/>
      <dgm:spPr/>
      <dgm:t>
        <a:bodyPr/>
        <a:lstStyle/>
        <a:p>
          <a:endParaRPr lang="sr-Latn-RS"/>
        </a:p>
      </dgm:t>
    </dgm:pt>
    <dgm:pt modelId="{4C9B0C12-D40F-4085-B321-C72DDFDB9D14}" type="pres">
      <dgm:prSet presAssocID="{CACC7C31-0A19-4B77-8109-9AAB9EC25D20}" presName="root2" presStyleCnt="0"/>
      <dgm:spPr/>
    </dgm:pt>
    <dgm:pt modelId="{B2DE3A8A-BA09-499F-9C72-0630724E4538}" type="pres">
      <dgm:prSet presAssocID="{CACC7C31-0A19-4B77-8109-9AAB9EC25D20}" presName="LevelTwoTextNode" presStyleLbl="node2" presStyleIdx="3" presStyleCnt="5" custScaleX="188676" custScaleY="48056">
        <dgm:presLayoutVars>
          <dgm:chPref val="3"/>
        </dgm:presLayoutVars>
      </dgm:prSet>
      <dgm:spPr/>
      <dgm:t>
        <a:bodyPr/>
        <a:lstStyle/>
        <a:p>
          <a:endParaRPr lang="sr-Latn-RS"/>
        </a:p>
      </dgm:t>
    </dgm:pt>
    <dgm:pt modelId="{225055FE-8B42-4143-ADD3-8E6B554691DD}" type="pres">
      <dgm:prSet presAssocID="{CACC7C31-0A19-4B77-8109-9AAB9EC25D20}" presName="level3hierChild" presStyleCnt="0"/>
      <dgm:spPr/>
    </dgm:pt>
    <dgm:pt modelId="{69201674-1235-4FA7-9CBC-B675F6713E38}" type="pres">
      <dgm:prSet presAssocID="{B764CED6-B38C-4590-855F-1F4460EB1A27}" presName="conn2-1" presStyleLbl="parChTrans1D2" presStyleIdx="4" presStyleCnt="5"/>
      <dgm:spPr/>
      <dgm:t>
        <a:bodyPr/>
        <a:lstStyle/>
        <a:p>
          <a:endParaRPr lang="sr-Latn-RS"/>
        </a:p>
      </dgm:t>
    </dgm:pt>
    <dgm:pt modelId="{EE9BE54A-48D2-43A6-AD4C-394C0EDDA292}" type="pres">
      <dgm:prSet presAssocID="{B764CED6-B38C-4590-855F-1F4460EB1A27}" presName="connTx" presStyleLbl="parChTrans1D2" presStyleIdx="4" presStyleCnt="5"/>
      <dgm:spPr/>
      <dgm:t>
        <a:bodyPr/>
        <a:lstStyle/>
        <a:p>
          <a:endParaRPr lang="sr-Latn-RS"/>
        </a:p>
      </dgm:t>
    </dgm:pt>
    <dgm:pt modelId="{991F253B-0E4F-40EA-A604-E0113D6B712C}" type="pres">
      <dgm:prSet presAssocID="{24C9F698-7D4E-4709-8117-FB7CF1BB6ECA}" presName="root2" presStyleCnt="0"/>
      <dgm:spPr/>
    </dgm:pt>
    <dgm:pt modelId="{94F14A6F-3CD0-4A17-88D3-6F4D0EB2D4E6}" type="pres">
      <dgm:prSet presAssocID="{24C9F698-7D4E-4709-8117-FB7CF1BB6ECA}" presName="LevelTwoTextNode" presStyleLbl="node2" presStyleIdx="4" presStyleCnt="5" custScaleX="189623" custScaleY="49763">
        <dgm:presLayoutVars>
          <dgm:chPref val="3"/>
        </dgm:presLayoutVars>
      </dgm:prSet>
      <dgm:spPr/>
      <dgm:t>
        <a:bodyPr/>
        <a:lstStyle/>
        <a:p>
          <a:endParaRPr lang="sr-Latn-RS"/>
        </a:p>
      </dgm:t>
    </dgm:pt>
    <dgm:pt modelId="{29A4DBB5-5792-469E-B23C-2F896481FC4D}" type="pres">
      <dgm:prSet presAssocID="{24C9F698-7D4E-4709-8117-FB7CF1BB6ECA}" presName="level3hierChild" presStyleCnt="0"/>
      <dgm:spPr/>
    </dgm:pt>
  </dgm:ptLst>
  <dgm:cxnLst>
    <dgm:cxn modelId="{5CB019DC-D02B-4F72-8799-DCEC8949294E}" srcId="{00360BBF-6709-42DA-A6DE-B8193ABE792F}" destId="{DA59984A-EA45-43D5-8622-7135015E39DC}" srcOrd="1" destOrd="0" parTransId="{346E9DC4-0947-473F-AED9-9AECED92978F}" sibTransId="{518CC24E-4035-4B8A-A82C-EA8D78A041FF}"/>
    <dgm:cxn modelId="{576C8ACB-F866-4817-A9DB-50D6A32736E8}" type="presOf" srcId="{F68F9F1A-A0AC-4627-BB76-A21CB9C16ACA}" destId="{7E8E6685-0078-4B86-BC52-3A0FBAF76686}" srcOrd="1" destOrd="0" presId="urn:microsoft.com/office/officeart/2008/layout/HorizontalMultiLevelHierarchy"/>
    <dgm:cxn modelId="{C3F3E9EA-BE7C-42FA-A974-B6909D195A40}" srcId="{00360BBF-6709-42DA-A6DE-B8193ABE792F}" destId="{CACC7C31-0A19-4B77-8109-9AAB9EC25D20}" srcOrd="3" destOrd="0" parTransId="{F68F9F1A-A0AC-4627-BB76-A21CB9C16ACA}" sibTransId="{D22C3584-0D16-4A12-B343-F9C335256014}"/>
    <dgm:cxn modelId="{40388A68-B94C-4A35-8C64-05C5C0A60913}" type="presOf" srcId="{F2167233-387A-4C2A-92FA-201B800AF2E5}" destId="{61AA8207-A6A4-4905-9FD1-93C90724B340}" srcOrd="1" destOrd="0" presId="urn:microsoft.com/office/officeart/2008/layout/HorizontalMultiLevelHierarchy"/>
    <dgm:cxn modelId="{01BF0D4B-39BD-418F-9FD8-FA1BCFA1191B}" type="presOf" srcId="{0150A799-C83B-499D-BB9F-10C758CEFD9B}" destId="{AD67EDBF-32B4-495C-A262-4812FBE80932}" srcOrd="0" destOrd="0" presId="urn:microsoft.com/office/officeart/2008/layout/HorizontalMultiLevelHierarchy"/>
    <dgm:cxn modelId="{4EE02A3D-8F83-4292-A026-1515ED03FF36}" srcId="{00360BBF-6709-42DA-A6DE-B8193ABE792F}" destId="{12F72430-90C8-46E7-9363-A8933111BAFD}" srcOrd="2" destOrd="0" parTransId="{9324F21A-CF22-404B-991C-F0FAD04F1E1A}" sibTransId="{DF00040C-AB67-4D43-B520-7E02E511DCB9}"/>
    <dgm:cxn modelId="{34283C31-8592-4422-A1A3-73AB4C9D03AC}" type="presOf" srcId="{346E9DC4-0947-473F-AED9-9AECED92978F}" destId="{F1903401-CDA9-4777-A04C-F19A89F110A0}" srcOrd="0" destOrd="0" presId="urn:microsoft.com/office/officeart/2008/layout/HorizontalMultiLevelHierarchy"/>
    <dgm:cxn modelId="{E2BD27D4-DAC4-4519-8D15-C28EE4B2AB17}" type="presOf" srcId="{CACC7C31-0A19-4B77-8109-9AAB9EC25D20}" destId="{B2DE3A8A-BA09-499F-9C72-0630724E4538}" srcOrd="0" destOrd="0" presId="urn:microsoft.com/office/officeart/2008/layout/HorizontalMultiLevelHierarchy"/>
    <dgm:cxn modelId="{5F3E36FB-962E-4D75-AA46-DDFDEC90684F}" type="presOf" srcId="{9324F21A-CF22-404B-991C-F0FAD04F1E1A}" destId="{531482B3-13DA-4E77-8EF9-7A508768A321}" srcOrd="0" destOrd="0" presId="urn:microsoft.com/office/officeart/2008/layout/HorizontalMultiLevelHierarchy"/>
    <dgm:cxn modelId="{9435DEE7-B833-45BD-8BAB-C370E3ADA3A3}" type="presOf" srcId="{F2167233-387A-4C2A-92FA-201B800AF2E5}" destId="{25CF5DCC-0AE9-4D09-ABC1-8BE4D97FDFCB}" srcOrd="0" destOrd="0" presId="urn:microsoft.com/office/officeart/2008/layout/HorizontalMultiLevelHierarchy"/>
    <dgm:cxn modelId="{04C92B63-107A-49B7-9300-E9098DE5DF6A}" srcId="{00360BBF-6709-42DA-A6DE-B8193ABE792F}" destId="{24C9F698-7D4E-4709-8117-FB7CF1BB6ECA}" srcOrd="4" destOrd="0" parTransId="{B764CED6-B38C-4590-855F-1F4460EB1A27}" sibTransId="{F823D820-3815-46B0-8D53-E3C09C351FFB}"/>
    <dgm:cxn modelId="{296FDAD7-32B9-4AA6-AB43-27535B1CEDA1}" type="presOf" srcId="{B764CED6-B38C-4590-855F-1F4460EB1A27}" destId="{EE9BE54A-48D2-43A6-AD4C-394C0EDDA292}" srcOrd="1" destOrd="0" presId="urn:microsoft.com/office/officeart/2008/layout/HorizontalMultiLevelHierarchy"/>
    <dgm:cxn modelId="{54DF95BD-B55C-478B-B176-94F45C467DEA}" type="presOf" srcId="{24C9F698-7D4E-4709-8117-FB7CF1BB6ECA}" destId="{94F14A6F-3CD0-4A17-88D3-6F4D0EB2D4E6}" srcOrd="0" destOrd="0" presId="urn:microsoft.com/office/officeart/2008/layout/HorizontalMultiLevelHierarchy"/>
    <dgm:cxn modelId="{200F0BB4-194A-4F9E-8035-F09C349D5691}" type="presOf" srcId="{346E9DC4-0947-473F-AED9-9AECED92978F}" destId="{D23E054D-0742-441B-9D09-9EB576968A6E}" srcOrd="1" destOrd="0" presId="urn:microsoft.com/office/officeart/2008/layout/HorizontalMultiLevelHierarchy"/>
    <dgm:cxn modelId="{2C85DAA3-D0FC-43CA-9B0A-F73BC8EBF88D}" type="presOf" srcId="{9324F21A-CF22-404B-991C-F0FAD04F1E1A}" destId="{92BF821D-14E3-40BB-B3C5-212A94A9CA22}" srcOrd="1" destOrd="0" presId="urn:microsoft.com/office/officeart/2008/layout/HorizontalMultiLevelHierarchy"/>
    <dgm:cxn modelId="{95AB8CFE-8FB4-44AD-859A-6210B1783C5C}" type="presOf" srcId="{0E2CB039-CC31-48A4-8156-6B36281AE8EC}" destId="{25DAE38A-FD8C-46C3-B34D-A50FB369E7DF}" srcOrd="0" destOrd="0" presId="urn:microsoft.com/office/officeart/2008/layout/HorizontalMultiLevelHierarchy"/>
    <dgm:cxn modelId="{D638D777-8D10-48F2-B9D8-6C3134F26FF3}" type="presOf" srcId="{00360BBF-6709-42DA-A6DE-B8193ABE792F}" destId="{D1C52863-34A6-4E04-9740-6E0567681A8F}" srcOrd="0" destOrd="0" presId="urn:microsoft.com/office/officeart/2008/layout/HorizontalMultiLevelHierarchy"/>
    <dgm:cxn modelId="{CFDBCFE1-4797-458E-A0CF-256D1699DCBD}" srcId="{0E2CB039-CC31-48A4-8156-6B36281AE8EC}" destId="{00360BBF-6709-42DA-A6DE-B8193ABE792F}" srcOrd="0" destOrd="0" parTransId="{F529A454-219A-454C-B138-14C3B361B39F}" sibTransId="{B5AC9C0B-1D20-4957-A866-89ED18231A73}"/>
    <dgm:cxn modelId="{EBEF4ADE-627A-4970-BBED-45B55431C879}" type="presOf" srcId="{F68F9F1A-A0AC-4627-BB76-A21CB9C16ACA}" destId="{EE8B77DA-77C5-46AD-80A2-BD307CFE9F0A}" srcOrd="0" destOrd="0" presId="urn:microsoft.com/office/officeart/2008/layout/HorizontalMultiLevelHierarchy"/>
    <dgm:cxn modelId="{FB5A4DD2-91D2-40A1-813C-E41EC57616AE}" type="presOf" srcId="{B764CED6-B38C-4590-855F-1F4460EB1A27}" destId="{69201674-1235-4FA7-9CBC-B675F6713E38}" srcOrd="0" destOrd="0" presId="urn:microsoft.com/office/officeart/2008/layout/HorizontalMultiLevelHierarchy"/>
    <dgm:cxn modelId="{E5279A4E-EE6C-4FFB-B246-5E27296AFE3A}" type="presOf" srcId="{12F72430-90C8-46E7-9363-A8933111BAFD}" destId="{573F9BF2-AC82-43FC-A361-118085DB3D65}" srcOrd="0" destOrd="0" presId="urn:microsoft.com/office/officeart/2008/layout/HorizontalMultiLevelHierarchy"/>
    <dgm:cxn modelId="{2258ECB3-705E-4310-8AB9-ADAE767310BF}" srcId="{00360BBF-6709-42DA-A6DE-B8193ABE792F}" destId="{0150A799-C83B-499D-BB9F-10C758CEFD9B}" srcOrd="0" destOrd="0" parTransId="{F2167233-387A-4C2A-92FA-201B800AF2E5}" sibTransId="{C4F81D71-55D6-477B-91FF-B7E8CDA27FA4}"/>
    <dgm:cxn modelId="{C39D5786-DF54-4F2D-BB08-544A5A89AC42}" type="presOf" srcId="{DA59984A-EA45-43D5-8622-7135015E39DC}" destId="{A288E7CD-845A-4B30-8D9E-0FCFF4059FF8}" srcOrd="0" destOrd="0" presId="urn:microsoft.com/office/officeart/2008/layout/HorizontalMultiLevelHierarchy"/>
    <dgm:cxn modelId="{F43F3809-C85D-45B0-8B1F-A48A2240F7FD}" type="presParOf" srcId="{25DAE38A-FD8C-46C3-B34D-A50FB369E7DF}" destId="{CB26C9DD-3124-450D-81B6-4B010B30C520}" srcOrd="0" destOrd="0" presId="urn:microsoft.com/office/officeart/2008/layout/HorizontalMultiLevelHierarchy"/>
    <dgm:cxn modelId="{2944E46B-0331-4BCB-A798-32B203C58265}" type="presParOf" srcId="{CB26C9DD-3124-450D-81B6-4B010B30C520}" destId="{D1C52863-34A6-4E04-9740-6E0567681A8F}" srcOrd="0" destOrd="0" presId="urn:microsoft.com/office/officeart/2008/layout/HorizontalMultiLevelHierarchy"/>
    <dgm:cxn modelId="{F2729F2A-A943-4A2C-87AA-9EA209FBF982}" type="presParOf" srcId="{CB26C9DD-3124-450D-81B6-4B010B30C520}" destId="{CFBE3A7D-7CD3-413D-AA64-9100FA79E8D0}" srcOrd="1" destOrd="0" presId="urn:microsoft.com/office/officeart/2008/layout/HorizontalMultiLevelHierarchy"/>
    <dgm:cxn modelId="{BEF379DB-5DFA-4386-AFDB-5F4C6BAEF77C}" type="presParOf" srcId="{CFBE3A7D-7CD3-413D-AA64-9100FA79E8D0}" destId="{25CF5DCC-0AE9-4D09-ABC1-8BE4D97FDFCB}" srcOrd="0" destOrd="0" presId="urn:microsoft.com/office/officeart/2008/layout/HorizontalMultiLevelHierarchy"/>
    <dgm:cxn modelId="{6B6EE897-CB21-494F-A275-3F65B2330CD8}" type="presParOf" srcId="{25CF5DCC-0AE9-4D09-ABC1-8BE4D97FDFCB}" destId="{61AA8207-A6A4-4905-9FD1-93C90724B340}" srcOrd="0" destOrd="0" presId="urn:microsoft.com/office/officeart/2008/layout/HorizontalMultiLevelHierarchy"/>
    <dgm:cxn modelId="{71C16420-94D0-4C4D-8826-0C65D893AC5A}" type="presParOf" srcId="{CFBE3A7D-7CD3-413D-AA64-9100FA79E8D0}" destId="{E4E2AF43-D45C-43E2-8E5A-8B4F8328AA50}" srcOrd="1" destOrd="0" presId="urn:microsoft.com/office/officeart/2008/layout/HorizontalMultiLevelHierarchy"/>
    <dgm:cxn modelId="{BF712BFE-C950-41CA-87C5-31BDD02EDEE5}" type="presParOf" srcId="{E4E2AF43-D45C-43E2-8E5A-8B4F8328AA50}" destId="{AD67EDBF-32B4-495C-A262-4812FBE80932}" srcOrd="0" destOrd="0" presId="urn:microsoft.com/office/officeart/2008/layout/HorizontalMultiLevelHierarchy"/>
    <dgm:cxn modelId="{7147CEBD-6915-4195-841E-7CD7DE6F33E4}" type="presParOf" srcId="{E4E2AF43-D45C-43E2-8E5A-8B4F8328AA50}" destId="{BD88E36A-E711-4840-AED6-01651340FCD0}" srcOrd="1" destOrd="0" presId="urn:microsoft.com/office/officeart/2008/layout/HorizontalMultiLevelHierarchy"/>
    <dgm:cxn modelId="{0A8A22A4-4EDA-4689-B0A9-1198A9E56F06}" type="presParOf" srcId="{CFBE3A7D-7CD3-413D-AA64-9100FA79E8D0}" destId="{F1903401-CDA9-4777-A04C-F19A89F110A0}" srcOrd="2" destOrd="0" presId="urn:microsoft.com/office/officeart/2008/layout/HorizontalMultiLevelHierarchy"/>
    <dgm:cxn modelId="{933306AF-1DFB-4BB3-9D7E-EFC678BAAB07}" type="presParOf" srcId="{F1903401-CDA9-4777-A04C-F19A89F110A0}" destId="{D23E054D-0742-441B-9D09-9EB576968A6E}" srcOrd="0" destOrd="0" presId="urn:microsoft.com/office/officeart/2008/layout/HorizontalMultiLevelHierarchy"/>
    <dgm:cxn modelId="{5944B083-DBD5-40A0-A7C2-97EE7928F409}" type="presParOf" srcId="{CFBE3A7D-7CD3-413D-AA64-9100FA79E8D0}" destId="{145ADC9F-A830-493F-9981-28A949B5D57E}" srcOrd="3" destOrd="0" presId="urn:microsoft.com/office/officeart/2008/layout/HorizontalMultiLevelHierarchy"/>
    <dgm:cxn modelId="{0CA230BB-4CD5-404C-BE9F-5BC1C225C2EE}" type="presParOf" srcId="{145ADC9F-A830-493F-9981-28A949B5D57E}" destId="{A288E7CD-845A-4B30-8D9E-0FCFF4059FF8}" srcOrd="0" destOrd="0" presId="urn:microsoft.com/office/officeart/2008/layout/HorizontalMultiLevelHierarchy"/>
    <dgm:cxn modelId="{3E6A55AD-4F8D-47D7-9596-9A9228B677C8}" type="presParOf" srcId="{145ADC9F-A830-493F-9981-28A949B5D57E}" destId="{8AF56EA1-EF0C-41F7-A64B-4E0DC746E609}" srcOrd="1" destOrd="0" presId="urn:microsoft.com/office/officeart/2008/layout/HorizontalMultiLevelHierarchy"/>
    <dgm:cxn modelId="{09BC75D1-9083-4561-85C8-75AF4AA86828}" type="presParOf" srcId="{CFBE3A7D-7CD3-413D-AA64-9100FA79E8D0}" destId="{531482B3-13DA-4E77-8EF9-7A508768A321}" srcOrd="4" destOrd="0" presId="urn:microsoft.com/office/officeart/2008/layout/HorizontalMultiLevelHierarchy"/>
    <dgm:cxn modelId="{4EAC49D4-BDB5-4EB2-8578-C2E070F88431}" type="presParOf" srcId="{531482B3-13DA-4E77-8EF9-7A508768A321}" destId="{92BF821D-14E3-40BB-B3C5-212A94A9CA22}" srcOrd="0" destOrd="0" presId="urn:microsoft.com/office/officeart/2008/layout/HorizontalMultiLevelHierarchy"/>
    <dgm:cxn modelId="{D8757985-95D4-41F4-9DDE-14544475857D}" type="presParOf" srcId="{CFBE3A7D-7CD3-413D-AA64-9100FA79E8D0}" destId="{CB322892-7746-46FA-9A5A-A13AAAB16AEB}" srcOrd="5" destOrd="0" presId="urn:microsoft.com/office/officeart/2008/layout/HorizontalMultiLevelHierarchy"/>
    <dgm:cxn modelId="{73C89E73-4139-434D-87AD-ADAD0C59E908}" type="presParOf" srcId="{CB322892-7746-46FA-9A5A-A13AAAB16AEB}" destId="{573F9BF2-AC82-43FC-A361-118085DB3D65}" srcOrd="0" destOrd="0" presId="urn:microsoft.com/office/officeart/2008/layout/HorizontalMultiLevelHierarchy"/>
    <dgm:cxn modelId="{88F62846-FA46-46DD-9A34-88ED39FBC415}" type="presParOf" srcId="{CB322892-7746-46FA-9A5A-A13AAAB16AEB}" destId="{83F1B72F-BD92-4E4B-8B73-2DBC7440818F}" srcOrd="1" destOrd="0" presId="urn:microsoft.com/office/officeart/2008/layout/HorizontalMultiLevelHierarchy"/>
    <dgm:cxn modelId="{8F20CA88-25B3-4493-842E-3AFF0C66C0F8}" type="presParOf" srcId="{CFBE3A7D-7CD3-413D-AA64-9100FA79E8D0}" destId="{EE8B77DA-77C5-46AD-80A2-BD307CFE9F0A}" srcOrd="6" destOrd="0" presId="urn:microsoft.com/office/officeart/2008/layout/HorizontalMultiLevelHierarchy"/>
    <dgm:cxn modelId="{46BD5FA2-135F-4D9F-8AF7-F80EFFC323A9}" type="presParOf" srcId="{EE8B77DA-77C5-46AD-80A2-BD307CFE9F0A}" destId="{7E8E6685-0078-4B86-BC52-3A0FBAF76686}" srcOrd="0" destOrd="0" presId="urn:microsoft.com/office/officeart/2008/layout/HorizontalMultiLevelHierarchy"/>
    <dgm:cxn modelId="{46BBF2DE-5F5D-431F-8623-48417D871D57}" type="presParOf" srcId="{CFBE3A7D-7CD3-413D-AA64-9100FA79E8D0}" destId="{4C9B0C12-D40F-4085-B321-C72DDFDB9D14}" srcOrd="7" destOrd="0" presId="urn:microsoft.com/office/officeart/2008/layout/HorizontalMultiLevelHierarchy"/>
    <dgm:cxn modelId="{7CBD2BF3-D51D-4346-927D-53D4E821F69D}" type="presParOf" srcId="{4C9B0C12-D40F-4085-B321-C72DDFDB9D14}" destId="{B2DE3A8A-BA09-499F-9C72-0630724E4538}" srcOrd="0" destOrd="0" presId="urn:microsoft.com/office/officeart/2008/layout/HorizontalMultiLevelHierarchy"/>
    <dgm:cxn modelId="{39EEF601-0469-429F-A54A-4FBE9BDF5D36}" type="presParOf" srcId="{4C9B0C12-D40F-4085-B321-C72DDFDB9D14}" destId="{225055FE-8B42-4143-ADD3-8E6B554691DD}" srcOrd="1" destOrd="0" presId="urn:microsoft.com/office/officeart/2008/layout/HorizontalMultiLevelHierarchy"/>
    <dgm:cxn modelId="{144FBA39-8477-41EA-916B-954C479349CC}" type="presParOf" srcId="{CFBE3A7D-7CD3-413D-AA64-9100FA79E8D0}" destId="{69201674-1235-4FA7-9CBC-B675F6713E38}" srcOrd="8" destOrd="0" presId="urn:microsoft.com/office/officeart/2008/layout/HorizontalMultiLevelHierarchy"/>
    <dgm:cxn modelId="{92AA3B83-8E15-4435-BF74-F86C5A05BEEA}" type="presParOf" srcId="{69201674-1235-4FA7-9CBC-B675F6713E38}" destId="{EE9BE54A-48D2-43A6-AD4C-394C0EDDA292}" srcOrd="0" destOrd="0" presId="urn:microsoft.com/office/officeart/2008/layout/HorizontalMultiLevelHierarchy"/>
    <dgm:cxn modelId="{C84FC69F-3CC3-4003-801C-5D64B1129CD7}" type="presParOf" srcId="{CFBE3A7D-7CD3-413D-AA64-9100FA79E8D0}" destId="{991F253B-0E4F-40EA-A604-E0113D6B712C}" srcOrd="9" destOrd="0" presId="urn:microsoft.com/office/officeart/2008/layout/HorizontalMultiLevelHierarchy"/>
    <dgm:cxn modelId="{24ABB6DB-8CD6-4C64-8306-CBA70F65EC0F}" type="presParOf" srcId="{991F253B-0E4F-40EA-A604-E0113D6B712C}" destId="{94F14A6F-3CD0-4A17-88D3-6F4D0EB2D4E6}" srcOrd="0" destOrd="0" presId="urn:microsoft.com/office/officeart/2008/layout/HorizontalMultiLevelHierarchy"/>
    <dgm:cxn modelId="{41ACFB4D-7855-49B0-ADAF-C505E803E4F5}" type="presParOf" srcId="{991F253B-0E4F-40EA-A604-E0113D6B712C}" destId="{29A4DBB5-5792-469E-B23C-2F896481FC4D}" srcOrd="1" destOrd="0" presId="urn:microsoft.com/office/officeart/2008/layout/HorizontalMultiLevelHierarchy"/>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28ECFAC-63B3-40F0-9E03-B31D365E432C}" type="doc">
      <dgm:prSet loTypeId="urn:microsoft.com/office/officeart/2005/8/layout/equation1" loCatId="process" qsTypeId="urn:microsoft.com/office/officeart/2005/8/quickstyle/simple1" qsCatId="simple" csTypeId="urn:microsoft.com/office/officeart/2005/8/colors/colorful4" csCatId="colorful" phldr="1"/>
      <dgm:spPr/>
    </dgm:pt>
    <dgm:pt modelId="{567740A1-931A-404E-B8A7-DCAB60009AEA}">
      <dgm:prSet phldrT="[Text]" custT="1"/>
      <dgm:spPr/>
      <dgm:t>
        <a:bodyPr/>
        <a:lstStyle/>
        <a:p>
          <a:r>
            <a:rPr lang="sr-Cyrl-RS" sz="1300" dirty="0">
              <a:solidFill>
                <a:schemeClr val="bg1"/>
              </a:solidFill>
            </a:rPr>
            <a:t>Укупан буџет општине </a:t>
          </a:r>
          <a:endParaRPr lang="sr-Cyrl-RS" sz="1300" dirty="0" smtClean="0">
            <a:solidFill>
              <a:schemeClr val="bg1"/>
            </a:solidFill>
          </a:endParaRPr>
        </a:p>
        <a:p>
          <a:r>
            <a:rPr lang="sr-Cyrl-RS" sz="1300" dirty="0" smtClean="0">
              <a:solidFill>
                <a:schemeClr val="bg1"/>
              </a:solidFill>
            </a:rPr>
            <a:t>1.978</a:t>
          </a:r>
          <a:endParaRPr lang="en-US" sz="1300" dirty="0">
            <a:solidFill>
              <a:schemeClr val="bg1"/>
            </a:solidFill>
          </a:endParaRPr>
        </a:p>
      </dgm:t>
    </dgm:pt>
    <dgm:pt modelId="{0643A071-2AC8-4124-916D-3A8BE5775A6D}" type="parTrans" cxnId="{B1A00774-0D3C-406F-9413-9997B0306F44}">
      <dgm:prSet/>
      <dgm:spPr/>
      <dgm:t>
        <a:bodyPr/>
        <a:lstStyle/>
        <a:p>
          <a:endParaRPr lang="en-US"/>
        </a:p>
      </dgm:t>
    </dgm:pt>
    <dgm:pt modelId="{097825AB-8F2B-4EF3-ABE1-7DCEF8027B99}" type="sibTrans" cxnId="{B1A00774-0D3C-406F-9413-9997B0306F44}">
      <dgm:prSet/>
      <dgm:spPr/>
      <dgm:t>
        <a:bodyPr/>
        <a:lstStyle/>
        <a:p>
          <a:endParaRPr lang="en-US"/>
        </a:p>
      </dgm:t>
    </dgm:pt>
    <dgm:pt modelId="{1F884CF4-1E4C-423F-AE7B-0BAC3D97360D}">
      <dgm:prSet/>
      <dgm:spPr/>
      <dgm:t>
        <a:bodyPr/>
        <a:lstStyle/>
        <a:p>
          <a:r>
            <a:rPr lang="sr-Cyrl-RS" dirty="0"/>
            <a:t>Средства из буџета општине </a:t>
          </a:r>
          <a:endParaRPr lang="sr-Cyrl-RS" dirty="0" smtClean="0"/>
        </a:p>
        <a:p>
          <a:r>
            <a:rPr lang="sr-Cyrl-RS" dirty="0" smtClean="0">
              <a:solidFill>
                <a:schemeClr val="bg1"/>
              </a:solidFill>
            </a:rPr>
            <a:t>1.365</a:t>
          </a:r>
          <a:endParaRPr lang="en-US" dirty="0">
            <a:solidFill>
              <a:schemeClr val="bg1"/>
            </a:solidFill>
          </a:endParaRPr>
        </a:p>
      </dgm:t>
    </dgm:pt>
    <dgm:pt modelId="{B54F7004-6983-4114-82DE-5ADF4FEF4D02}" type="parTrans" cxnId="{70C4B168-53EF-4508-8C4E-A3F87A5F97DE}">
      <dgm:prSet/>
      <dgm:spPr/>
      <dgm:t>
        <a:bodyPr/>
        <a:lstStyle/>
        <a:p>
          <a:endParaRPr lang="en-US"/>
        </a:p>
      </dgm:t>
    </dgm:pt>
    <dgm:pt modelId="{1B723845-E0D1-4671-AE0F-32E0821595D7}" type="sibTrans" cxnId="{70C4B168-53EF-4508-8C4E-A3F87A5F97DE}">
      <dgm:prSet/>
      <dgm:spPr/>
      <dgm:t>
        <a:bodyPr/>
        <a:lstStyle/>
        <a:p>
          <a:endParaRPr lang="en-US"/>
        </a:p>
      </dgm:t>
    </dgm:pt>
    <dgm:pt modelId="{258C614E-C25D-47E8-BC69-ECC42BFEC5CC}">
      <dgm:prSet/>
      <dgm:spPr/>
      <dgm:t>
        <a:bodyPr/>
        <a:lstStyle/>
        <a:p>
          <a:r>
            <a:rPr lang="sr-Cyrl-RS" dirty="0"/>
            <a:t>Пренета средства из </a:t>
          </a:r>
          <a:r>
            <a:rPr lang="sr-Cyrl-RS" dirty="0" smtClean="0"/>
            <a:t>ранијих година</a:t>
          </a:r>
          <a:r>
            <a:rPr lang="sr-Cyrl-RS" dirty="0" smtClean="0">
              <a:solidFill>
                <a:srgbClr val="FF0000"/>
              </a:solidFill>
            </a:rPr>
            <a:t> </a:t>
          </a:r>
        </a:p>
        <a:p>
          <a:r>
            <a:rPr lang="sr-Cyrl-RS" dirty="0" smtClean="0">
              <a:solidFill>
                <a:schemeClr val="bg1"/>
              </a:solidFill>
            </a:rPr>
            <a:t>34</a:t>
          </a:r>
          <a:endParaRPr lang="en-US" dirty="0">
            <a:solidFill>
              <a:schemeClr val="bg1"/>
            </a:solidFill>
          </a:endParaRPr>
        </a:p>
      </dgm:t>
    </dgm:pt>
    <dgm:pt modelId="{0EE00226-4F18-428E-857D-BB8AB5FED661}" type="parTrans" cxnId="{9FE065B6-BAF0-45E0-96C4-FBC1763BA102}">
      <dgm:prSet/>
      <dgm:spPr/>
      <dgm:t>
        <a:bodyPr/>
        <a:lstStyle/>
        <a:p>
          <a:endParaRPr lang="en-US"/>
        </a:p>
      </dgm:t>
    </dgm:pt>
    <dgm:pt modelId="{44AA7FFE-EC5D-4B4A-A884-0D1E57526835}" type="sibTrans" cxnId="{9FE065B6-BAF0-45E0-96C4-FBC1763BA102}">
      <dgm:prSet/>
      <dgm:spPr/>
      <dgm:t>
        <a:bodyPr/>
        <a:lstStyle/>
        <a:p>
          <a:endParaRPr lang="en-US"/>
        </a:p>
      </dgm:t>
    </dgm:pt>
    <dgm:pt modelId="{6B4F6DEB-1339-49B0-ACF7-8CA4CDC6C2A7}">
      <dgm:prSet/>
      <dgm:spPr/>
      <dgm:t>
        <a:bodyPr/>
        <a:lstStyle/>
        <a:p>
          <a:r>
            <a:rPr lang="sr-Cyrl-RS" dirty="0" smtClean="0">
              <a:solidFill>
                <a:schemeClr val="bg1"/>
              </a:solidFill>
            </a:rPr>
            <a:t>Средства из </a:t>
          </a:r>
          <a:r>
            <a:rPr lang="sr-Cyrl-RS" dirty="0" smtClean="0">
              <a:solidFill>
                <a:schemeClr val="bg1"/>
              </a:solidFill>
            </a:rPr>
            <a:t>виших нивоа власти 579</a:t>
          </a:r>
          <a:endParaRPr lang="en-US" dirty="0">
            <a:solidFill>
              <a:schemeClr val="bg1"/>
            </a:solidFill>
          </a:endParaRPr>
        </a:p>
      </dgm:t>
    </dgm:pt>
    <dgm:pt modelId="{75A4C3BC-9AB8-4B4A-80A6-AFCC5625631A}" type="parTrans" cxnId="{C7218CF0-EDE5-4C8D-822C-41B0EB4EB09E}">
      <dgm:prSet/>
      <dgm:spPr/>
      <dgm:t>
        <a:bodyPr/>
        <a:lstStyle/>
        <a:p>
          <a:endParaRPr lang="sr-Latn-RS"/>
        </a:p>
      </dgm:t>
    </dgm:pt>
    <dgm:pt modelId="{2FBC3B9E-6A47-4B0C-B355-F93459E7C8E4}" type="sibTrans" cxnId="{C7218CF0-EDE5-4C8D-822C-41B0EB4EB09E}">
      <dgm:prSet/>
      <dgm:spPr/>
      <dgm:t>
        <a:bodyPr/>
        <a:lstStyle/>
        <a:p>
          <a:endParaRPr lang="sr-Latn-RS"/>
        </a:p>
      </dgm:t>
    </dgm:pt>
    <dgm:pt modelId="{688A0EC4-0F6D-4987-959D-CA5F27B3CF24}" type="pres">
      <dgm:prSet presAssocID="{028ECFAC-63B3-40F0-9E03-B31D365E432C}" presName="linearFlow" presStyleCnt="0">
        <dgm:presLayoutVars>
          <dgm:dir/>
          <dgm:resizeHandles val="exact"/>
        </dgm:presLayoutVars>
      </dgm:prSet>
      <dgm:spPr/>
    </dgm:pt>
    <dgm:pt modelId="{D96E659A-663E-485D-BF89-FD74BE74A5C4}" type="pres">
      <dgm:prSet presAssocID="{1F884CF4-1E4C-423F-AE7B-0BAC3D97360D}" presName="node" presStyleLbl="node1" presStyleIdx="0" presStyleCnt="4">
        <dgm:presLayoutVars>
          <dgm:bulletEnabled val="1"/>
        </dgm:presLayoutVars>
      </dgm:prSet>
      <dgm:spPr/>
      <dgm:t>
        <a:bodyPr/>
        <a:lstStyle/>
        <a:p>
          <a:endParaRPr lang="sr-Latn-RS"/>
        </a:p>
      </dgm:t>
    </dgm:pt>
    <dgm:pt modelId="{BA78071E-3EA3-4945-922C-AE021F34276A}" type="pres">
      <dgm:prSet presAssocID="{1B723845-E0D1-4671-AE0F-32E0821595D7}" presName="spacerL" presStyleCnt="0"/>
      <dgm:spPr/>
    </dgm:pt>
    <dgm:pt modelId="{98F3E7AB-6934-48FA-B82F-FBEAF1B2375D}" type="pres">
      <dgm:prSet presAssocID="{1B723845-E0D1-4671-AE0F-32E0821595D7}" presName="sibTrans" presStyleLbl="sibTrans2D1" presStyleIdx="0" presStyleCnt="3"/>
      <dgm:spPr/>
      <dgm:t>
        <a:bodyPr/>
        <a:lstStyle/>
        <a:p>
          <a:endParaRPr lang="sr-Latn-RS"/>
        </a:p>
      </dgm:t>
    </dgm:pt>
    <dgm:pt modelId="{F9CA65E4-8785-4412-A513-0A2695416EE5}" type="pres">
      <dgm:prSet presAssocID="{1B723845-E0D1-4671-AE0F-32E0821595D7}" presName="spacerR" presStyleCnt="0"/>
      <dgm:spPr/>
    </dgm:pt>
    <dgm:pt modelId="{2F60A798-586E-4E47-B649-25F047F36835}" type="pres">
      <dgm:prSet presAssocID="{258C614E-C25D-47E8-BC69-ECC42BFEC5CC}" presName="node" presStyleLbl="node1" presStyleIdx="1" presStyleCnt="4">
        <dgm:presLayoutVars>
          <dgm:bulletEnabled val="1"/>
        </dgm:presLayoutVars>
      </dgm:prSet>
      <dgm:spPr/>
      <dgm:t>
        <a:bodyPr/>
        <a:lstStyle/>
        <a:p>
          <a:endParaRPr lang="sr-Latn-RS"/>
        </a:p>
      </dgm:t>
    </dgm:pt>
    <dgm:pt modelId="{F90D06A4-272D-4E58-B7CB-EB8C424E859B}" type="pres">
      <dgm:prSet presAssocID="{44AA7FFE-EC5D-4B4A-A884-0D1E57526835}" presName="spacerL" presStyleCnt="0"/>
      <dgm:spPr/>
    </dgm:pt>
    <dgm:pt modelId="{41F09F99-3DCC-47E4-9188-F7D103A1F6E3}" type="pres">
      <dgm:prSet presAssocID="{44AA7FFE-EC5D-4B4A-A884-0D1E57526835}" presName="sibTrans" presStyleLbl="sibTrans2D1" presStyleIdx="1" presStyleCnt="3"/>
      <dgm:spPr/>
      <dgm:t>
        <a:bodyPr/>
        <a:lstStyle/>
        <a:p>
          <a:endParaRPr lang="sr-Latn-RS"/>
        </a:p>
      </dgm:t>
    </dgm:pt>
    <dgm:pt modelId="{F015C141-867A-4124-B290-CA1BB3474B22}" type="pres">
      <dgm:prSet presAssocID="{44AA7FFE-EC5D-4B4A-A884-0D1E57526835}" presName="spacerR" presStyleCnt="0"/>
      <dgm:spPr/>
    </dgm:pt>
    <dgm:pt modelId="{8CFB3707-3384-4032-94E1-FB13B882A8C3}" type="pres">
      <dgm:prSet presAssocID="{6B4F6DEB-1339-49B0-ACF7-8CA4CDC6C2A7}" presName="node" presStyleLbl="node1" presStyleIdx="2" presStyleCnt="4">
        <dgm:presLayoutVars>
          <dgm:bulletEnabled val="1"/>
        </dgm:presLayoutVars>
      </dgm:prSet>
      <dgm:spPr/>
      <dgm:t>
        <a:bodyPr/>
        <a:lstStyle/>
        <a:p>
          <a:endParaRPr lang="sr-Latn-RS"/>
        </a:p>
      </dgm:t>
    </dgm:pt>
    <dgm:pt modelId="{053C206E-E556-4D9D-B805-F03DA4A83CA2}" type="pres">
      <dgm:prSet presAssocID="{2FBC3B9E-6A47-4B0C-B355-F93459E7C8E4}" presName="spacerL" presStyleCnt="0"/>
      <dgm:spPr/>
    </dgm:pt>
    <dgm:pt modelId="{52C11650-235F-49C7-9E92-A3E679560156}" type="pres">
      <dgm:prSet presAssocID="{2FBC3B9E-6A47-4B0C-B355-F93459E7C8E4}" presName="sibTrans" presStyleLbl="sibTrans2D1" presStyleIdx="2" presStyleCnt="3"/>
      <dgm:spPr/>
      <dgm:t>
        <a:bodyPr/>
        <a:lstStyle/>
        <a:p>
          <a:endParaRPr lang="sr-Latn-RS"/>
        </a:p>
      </dgm:t>
    </dgm:pt>
    <dgm:pt modelId="{C4116883-7B20-465F-9F69-E3AA418CB844}" type="pres">
      <dgm:prSet presAssocID="{2FBC3B9E-6A47-4B0C-B355-F93459E7C8E4}" presName="spacerR" presStyleCnt="0"/>
      <dgm:spPr/>
    </dgm:pt>
    <dgm:pt modelId="{6C1FFF0F-B1A4-4C41-B9D3-30452A0DFA4B}" type="pres">
      <dgm:prSet presAssocID="{567740A1-931A-404E-B8A7-DCAB60009AEA}" presName="node" presStyleLbl="node1" presStyleIdx="3" presStyleCnt="4" custScaleX="130342" custScaleY="84618" custLinFactNeighborX="93024" custLinFactNeighborY="1037">
        <dgm:presLayoutVars>
          <dgm:bulletEnabled val="1"/>
        </dgm:presLayoutVars>
      </dgm:prSet>
      <dgm:spPr/>
      <dgm:t>
        <a:bodyPr/>
        <a:lstStyle/>
        <a:p>
          <a:endParaRPr lang="sr-Latn-RS"/>
        </a:p>
      </dgm:t>
    </dgm:pt>
  </dgm:ptLst>
  <dgm:cxnLst>
    <dgm:cxn modelId="{9C6BB78E-EFB3-4041-AD67-F0BF8DC2C140}" type="presOf" srcId="{028ECFAC-63B3-40F0-9E03-B31D365E432C}" destId="{688A0EC4-0F6D-4987-959D-CA5F27B3CF24}" srcOrd="0" destOrd="0" presId="urn:microsoft.com/office/officeart/2005/8/layout/equation1"/>
    <dgm:cxn modelId="{C7218CF0-EDE5-4C8D-822C-41B0EB4EB09E}" srcId="{028ECFAC-63B3-40F0-9E03-B31D365E432C}" destId="{6B4F6DEB-1339-49B0-ACF7-8CA4CDC6C2A7}" srcOrd="2" destOrd="0" parTransId="{75A4C3BC-9AB8-4B4A-80A6-AFCC5625631A}" sibTransId="{2FBC3B9E-6A47-4B0C-B355-F93459E7C8E4}"/>
    <dgm:cxn modelId="{A08F9C8E-A0B7-46AA-A78A-8BD9FCF7DFC7}" type="presOf" srcId="{44AA7FFE-EC5D-4B4A-A884-0D1E57526835}" destId="{41F09F99-3DCC-47E4-9188-F7D103A1F6E3}" srcOrd="0" destOrd="0" presId="urn:microsoft.com/office/officeart/2005/8/layout/equation1"/>
    <dgm:cxn modelId="{B1A00774-0D3C-406F-9413-9997B0306F44}" srcId="{028ECFAC-63B3-40F0-9E03-B31D365E432C}" destId="{567740A1-931A-404E-B8A7-DCAB60009AEA}" srcOrd="3" destOrd="0" parTransId="{0643A071-2AC8-4124-916D-3A8BE5775A6D}" sibTransId="{097825AB-8F2B-4EF3-ABE1-7DCEF8027B99}"/>
    <dgm:cxn modelId="{9FE065B6-BAF0-45E0-96C4-FBC1763BA102}" srcId="{028ECFAC-63B3-40F0-9E03-B31D365E432C}" destId="{258C614E-C25D-47E8-BC69-ECC42BFEC5CC}" srcOrd="1" destOrd="0" parTransId="{0EE00226-4F18-428E-857D-BB8AB5FED661}" sibTransId="{44AA7FFE-EC5D-4B4A-A884-0D1E57526835}"/>
    <dgm:cxn modelId="{DACDA2EA-2B85-43AD-A796-6061D0417520}" type="presOf" srcId="{258C614E-C25D-47E8-BC69-ECC42BFEC5CC}" destId="{2F60A798-586E-4E47-B649-25F047F36835}" srcOrd="0" destOrd="0" presId="urn:microsoft.com/office/officeart/2005/8/layout/equation1"/>
    <dgm:cxn modelId="{6B017F2C-2CB9-4751-A7CD-30B8BC98049D}" type="presOf" srcId="{567740A1-931A-404E-B8A7-DCAB60009AEA}" destId="{6C1FFF0F-B1A4-4C41-B9D3-30452A0DFA4B}" srcOrd="0" destOrd="0" presId="urn:microsoft.com/office/officeart/2005/8/layout/equation1"/>
    <dgm:cxn modelId="{19DBA710-EAA7-479A-8FB0-39539DFAF5D1}" type="presOf" srcId="{1B723845-E0D1-4671-AE0F-32E0821595D7}" destId="{98F3E7AB-6934-48FA-B82F-FBEAF1B2375D}" srcOrd="0" destOrd="0" presId="urn:microsoft.com/office/officeart/2005/8/layout/equation1"/>
    <dgm:cxn modelId="{CDDD65BF-2587-4BD0-93AE-9D47380070C9}" type="presOf" srcId="{2FBC3B9E-6A47-4B0C-B355-F93459E7C8E4}" destId="{52C11650-235F-49C7-9E92-A3E679560156}" srcOrd="0" destOrd="0" presId="urn:microsoft.com/office/officeart/2005/8/layout/equation1"/>
    <dgm:cxn modelId="{8107A0C6-E189-4726-B2F2-815F5467A2B9}" type="presOf" srcId="{6B4F6DEB-1339-49B0-ACF7-8CA4CDC6C2A7}" destId="{8CFB3707-3384-4032-94E1-FB13B882A8C3}" srcOrd="0" destOrd="0" presId="urn:microsoft.com/office/officeart/2005/8/layout/equation1"/>
    <dgm:cxn modelId="{AA2B371A-C761-4755-A6F9-5CD00112D7B0}" type="presOf" srcId="{1F884CF4-1E4C-423F-AE7B-0BAC3D97360D}" destId="{D96E659A-663E-485D-BF89-FD74BE74A5C4}" srcOrd="0" destOrd="0" presId="urn:microsoft.com/office/officeart/2005/8/layout/equation1"/>
    <dgm:cxn modelId="{70C4B168-53EF-4508-8C4E-A3F87A5F97DE}" srcId="{028ECFAC-63B3-40F0-9E03-B31D365E432C}" destId="{1F884CF4-1E4C-423F-AE7B-0BAC3D97360D}" srcOrd="0" destOrd="0" parTransId="{B54F7004-6983-4114-82DE-5ADF4FEF4D02}" sibTransId="{1B723845-E0D1-4671-AE0F-32E0821595D7}"/>
    <dgm:cxn modelId="{E573888D-F9FB-4FE6-AAF3-F927AA2E6EBC}" type="presParOf" srcId="{688A0EC4-0F6D-4987-959D-CA5F27B3CF24}" destId="{D96E659A-663E-485D-BF89-FD74BE74A5C4}" srcOrd="0" destOrd="0" presId="urn:microsoft.com/office/officeart/2005/8/layout/equation1"/>
    <dgm:cxn modelId="{0D0B0A83-F15C-4526-8464-422DF0C5A916}" type="presParOf" srcId="{688A0EC4-0F6D-4987-959D-CA5F27B3CF24}" destId="{BA78071E-3EA3-4945-922C-AE021F34276A}" srcOrd="1" destOrd="0" presId="urn:microsoft.com/office/officeart/2005/8/layout/equation1"/>
    <dgm:cxn modelId="{F031027E-A6F6-4F40-A5F1-E4A0719687A0}" type="presParOf" srcId="{688A0EC4-0F6D-4987-959D-CA5F27B3CF24}" destId="{98F3E7AB-6934-48FA-B82F-FBEAF1B2375D}" srcOrd="2" destOrd="0" presId="urn:microsoft.com/office/officeart/2005/8/layout/equation1"/>
    <dgm:cxn modelId="{D6E988E9-F5EF-40D2-8011-DD3EEFB6D15B}" type="presParOf" srcId="{688A0EC4-0F6D-4987-959D-CA5F27B3CF24}" destId="{F9CA65E4-8785-4412-A513-0A2695416EE5}" srcOrd="3" destOrd="0" presId="urn:microsoft.com/office/officeart/2005/8/layout/equation1"/>
    <dgm:cxn modelId="{98121E6C-7394-4C4E-90C8-4BCB940CB22B}" type="presParOf" srcId="{688A0EC4-0F6D-4987-959D-CA5F27B3CF24}" destId="{2F60A798-586E-4E47-B649-25F047F36835}" srcOrd="4" destOrd="0" presId="urn:microsoft.com/office/officeart/2005/8/layout/equation1"/>
    <dgm:cxn modelId="{AB91E517-F112-4A52-AF08-CE2E95E6B5F1}" type="presParOf" srcId="{688A0EC4-0F6D-4987-959D-CA5F27B3CF24}" destId="{F90D06A4-272D-4E58-B7CB-EB8C424E859B}" srcOrd="5" destOrd="0" presId="urn:microsoft.com/office/officeart/2005/8/layout/equation1"/>
    <dgm:cxn modelId="{D010658D-E5F6-4983-A1B2-31CA122A0D57}" type="presParOf" srcId="{688A0EC4-0F6D-4987-959D-CA5F27B3CF24}" destId="{41F09F99-3DCC-47E4-9188-F7D103A1F6E3}" srcOrd="6" destOrd="0" presId="urn:microsoft.com/office/officeart/2005/8/layout/equation1"/>
    <dgm:cxn modelId="{3C6341AE-0423-446F-A013-72858729AA3E}" type="presParOf" srcId="{688A0EC4-0F6D-4987-959D-CA5F27B3CF24}" destId="{F015C141-867A-4124-B290-CA1BB3474B22}" srcOrd="7" destOrd="0" presId="urn:microsoft.com/office/officeart/2005/8/layout/equation1"/>
    <dgm:cxn modelId="{8C105DEB-9241-45BB-80A1-6CCE468EB7B1}" type="presParOf" srcId="{688A0EC4-0F6D-4987-959D-CA5F27B3CF24}" destId="{8CFB3707-3384-4032-94E1-FB13B882A8C3}" srcOrd="8" destOrd="0" presId="urn:microsoft.com/office/officeart/2005/8/layout/equation1"/>
    <dgm:cxn modelId="{AE9BDC1D-D2C4-424A-A238-5CC0C4B00B11}" type="presParOf" srcId="{688A0EC4-0F6D-4987-959D-CA5F27B3CF24}" destId="{053C206E-E556-4D9D-B805-F03DA4A83CA2}" srcOrd="9" destOrd="0" presId="urn:microsoft.com/office/officeart/2005/8/layout/equation1"/>
    <dgm:cxn modelId="{B5ECC71D-4172-4B1D-BCAF-595C93FCAC70}" type="presParOf" srcId="{688A0EC4-0F6D-4987-959D-CA5F27B3CF24}" destId="{52C11650-235F-49C7-9E92-A3E679560156}" srcOrd="10" destOrd="0" presId="urn:microsoft.com/office/officeart/2005/8/layout/equation1"/>
    <dgm:cxn modelId="{203342B8-D073-4FC5-9BF7-2ADAD1E7BFE8}" type="presParOf" srcId="{688A0EC4-0F6D-4987-959D-CA5F27B3CF24}" destId="{C4116883-7B20-465F-9F69-E3AA418CB844}" srcOrd="11" destOrd="0" presId="urn:microsoft.com/office/officeart/2005/8/layout/equation1"/>
    <dgm:cxn modelId="{E0497DF6-7B98-411C-B02B-83AD89D9A9DD}" type="presParOf" srcId="{688A0EC4-0F6D-4987-959D-CA5F27B3CF24}" destId="{6C1FFF0F-B1A4-4C41-B9D3-30452A0DFA4B}" srcOrd="12" destOrd="0" presId="urn:microsoft.com/office/officeart/2005/8/layout/equati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91C1FF8-D24B-462D-B13F-4086A7342655}" type="doc">
      <dgm:prSet loTypeId="urn:microsoft.com/office/officeart/2005/8/layout/radial3" loCatId="cycle" qsTypeId="urn:microsoft.com/office/officeart/2005/8/quickstyle/simple5" qsCatId="simple" csTypeId="urn:microsoft.com/office/officeart/2005/8/colors/accent4_5" csCatId="accent4" phldr="1"/>
      <dgm:spPr/>
      <dgm:t>
        <a:bodyPr/>
        <a:lstStyle/>
        <a:p>
          <a:endParaRPr lang="en-US"/>
        </a:p>
      </dgm:t>
    </dgm:pt>
    <dgm:pt modelId="{43275D6C-D470-4E2E-96F8-239EECE5D634}">
      <dgm:prSet phldrT="[Text]"/>
      <dgm:spPr/>
      <dgm:t>
        <a:bodyPr/>
        <a:lstStyle/>
        <a:p>
          <a:pPr algn="ctr"/>
          <a:r>
            <a:rPr lang="sr-Cyrl-RS" dirty="0"/>
            <a:t>Укупни буџетски приходи и примања  </a:t>
          </a:r>
          <a:r>
            <a:rPr lang="sr-Cyrl-RS" dirty="0" smtClean="0"/>
            <a:t>1.978</a:t>
          </a:r>
          <a:r>
            <a:rPr lang="sr-Cyrl-RS" dirty="0" smtClean="0">
              <a:solidFill>
                <a:schemeClr val="tx1"/>
              </a:solidFill>
            </a:rPr>
            <a:t> </a:t>
          </a:r>
          <a:r>
            <a:rPr lang="sr-Cyrl-RS" dirty="0" smtClean="0">
              <a:solidFill>
                <a:schemeClr val="tx1"/>
              </a:solidFill>
            </a:rPr>
            <a:t>милиона </a:t>
          </a:r>
          <a:r>
            <a:rPr lang="sr-Cyrl-RS" dirty="0"/>
            <a:t>динара</a:t>
          </a:r>
          <a:endParaRPr lang="en-US" dirty="0"/>
        </a:p>
      </dgm:t>
    </dgm:pt>
    <dgm:pt modelId="{C3508CD6-4178-4856-A1A5-59121457A236}" type="parTrans" cxnId="{0AC9C91C-155D-46F0-9E26-33B93E5E0E08}">
      <dgm:prSet/>
      <dgm:spPr/>
      <dgm:t>
        <a:bodyPr/>
        <a:lstStyle/>
        <a:p>
          <a:pPr algn="ctr"/>
          <a:endParaRPr lang="en-US"/>
        </a:p>
      </dgm:t>
    </dgm:pt>
    <dgm:pt modelId="{5344238D-D1B6-460D-9BE4-114CABEA8131}" type="sibTrans" cxnId="{0AC9C91C-155D-46F0-9E26-33B93E5E0E08}">
      <dgm:prSet/>
      <dgm:spPr/>
      <dgm:t>
        <a:bodyPr/>
        <a:lstStyle/>
        <a:p>
          <a:pPr algn="ctr"/>
          <a:endParaRPr lang="en-US"/>
        </a:p>
      </dgm:t>
    </dgm:pt>
    <dgm:pt modelId="{DB1A1606-130D-4B45-9553-0A0B804495DF}">
      <dgm:prSet phldrT="[Text]"/>
      <dgm:spPr/>
      <dgm:t>
        <a:bodyPr/>
        <a:lstStyle/>
        <a:p>
          <a:pPr algn="ctr"/>
          <a:r>
            <a:rPr lang="sr-Cyrl-RS" dirty="0"/>
            <a:t>Приходи од  </a:t>
          </a:r>
          <a:r>
            <a:rPr lang="sr-Cyrl-RS" dirty="0" smtClean="0"/>
            <a:t>пореза </a:t>
          </a:r>
          <a:r>
            <a:rPr lang="sr-Cyrl-RS" dirty="0" smtClean="0"/>
            <a:t>740   </a:t>
          </a:r>
          <a:r>
            <a:rPr lang="sr-Cyrl-RS" dirty="0" smtClean="0"/>
            <a:t>милиона</a:t>
          </a:r>
          <a:r>
            <a:rPr lang="sr-Cyrl-RS" dirty="0" smtClean="0">
              <a:solidFill>
                <a:srgbClr val="FF0000"/>
              </a:solidFill>
            </a:rPr>
            <a:t>    </a:t>
          </a:r>
          <a:r>
            <a:rPr lang="sr-Cyrl-RS" dirty="0" smtClean="0"/>
            <a:t>    </a:t>
          </a:r>
          <a:r>
            <a:rPr lang="sr-Cyrl-RS" dirty="0"/>
            <a:t>динара</a:t>
          </a:r>
          <a:endParaRPr lang="en-US" dirty="0"/>
        </a:p>
      </dgm:t>
    </dgm:pt>
    <dgm:pt modelId="{E71C9696-7619-4519-B8E6-F2196E95C10E}" type="parTrans" cxnId="{8DDA3E00-731C-4A18-9115-B59AF995D68E}">
      <dgm:prSet/>
      <dgm:spPr/>
      <dgm:t>
        <a:bodyPr/>
        <a:lstStyle/>
        <a:p>
          <a:pPr algn="ctr"/>
          <a:endParaRPr lang="en-US"/>
        </a:p>
      </dgm:t>
    </dgm:pt>
    <dgm:pt modelId="{411BF947-09C5-4608-92FF-81B3B11A697B}" type="sibTrans" cxnId="{8DDA3E00-731C-4A18-9115-B59AF995D68E}">
      <dgm:prSet/>
      <dgm:spPr/>
      <dgm:t>
        <a:bodyPr/>
        <a:lstStyle/>
        <a:p>
          <a:pPr algn="ctr"/>
          <a:endParaRPr lang="en-US"/>
        </a:p>
      </dgm:t>
    </dgm:pt>
    <dgm:pt modelId="{AEA7499A-114B-4146-9776-CDD8ACEC6B39}">
      <dgm:prSet phldrT="[Text]"/>
      <dgm:spPr/>
      <dgm:t>
        <a:bodyPr/>
        <a:lstStyle/>
        <a:p>
          <a:pPr algn="ctr"/>
          <a:r>
            <a:rPr lang="sr-Cyrl-RS" dirty="0"/>
            <a:t>Трансфери </a:t>
          </a:r>
          <a:r>
            <a:rPr lang="sr-Cyrl-RS" dirty="0" smtClean="0"/>
            <a:t>734</a:t>
          </a:r>
          <a:r>
            <a:rPr lang="sr-Cyrl-RS" dirty="0" smtClean="0">
              <a:solidFill>
                <a:schemeClr val="tx1"/>
              </a:solidFill>
            </a:rPr>
            <a:t> </a:t>
          </a:r>
          <a:r>
            <a:rPr lang="sr-Cyrl-RS" dirty="0" smtClean="0">
              <a:solidFill>
                <a:schemeClr val="tx1"/>
              </a:solidFill>
            </a:rPr>
            <a:t>милиона </a:t>
          </a:r>
          <a:r>
            <a:rPr lang="sr-Latn-RS" dirty="0" smtClean="0">
              <a:solidFill>
                <a:schemeClr val="tx1"/>
              </a:solidFill>
            </a:rPr>
            <a:t> </a:t>
          </a:r>
          <a:r>
            <a:rPr lang="sr-Cyrl-RS" dirty="0"/>
            <a:t>динара</a:t>
          </a:r>
          <a:endParaRPr lang="en-US" dirty="0"/>
        </a:p>
      </dgm:t>
    </dgm:pt>
    <dgm:pt modelId="{3756029C-568E-4504-8660-3DE9F861C604}" type="parTrans" cxnId="{72EA3587-932B-4810-997C-DB062E3570AF}">
      <dgm:prSet/>
      <dgm:spPr/>
      <dgm:t>
        <a:bodyPr/>
        <a:lstStyle/>
        <a:p>
          <a:pPr algn="ctr"/>
          <a:endParaRPr lang="en-US"/>
        </a:p>
      </dgm:t>
    </dgm:pt>
    <dgm:pt modelId="{FB33CDA3-B14A-45E1-8720-9AFFB02CF5C0}" type="sibTrans" cxnId="{72EA3587-932B-4810-997C-DB062E3570AF}">
      <dgm:prSet/>
      <dgm:spPr/>
      <dgm:t>
        <a:bodyPr/>
        <a:lstStyle/>
        <a:p>
          <a:pPr algn="ctr"/>
          <a:endParaRPr lang="en-US"/>
        </a:p>
      </dgm:t>
    </dgm:pt>
    <dgm:pt modelId="{BF71EFAE-EC9F-46E9-BD2A-1686637595DA}">
      <dgm:prSet phldrT="[Text]"/>
      <dgm:spPr/>
      <dgm:t>
        <a:bodyPr/>
        <a:lstStyle/>
        <a:p>
          <a:pPr algn="ctr"/>
          <a:r>
            <a:rPr lang="sr-Cyrl-RS" dirty="0"/>
            <a:t>Други приходи  </a:t>
          </a:r>
          <a:r>
            <a:rPr lang="sr-Cyrl-RS" dirty="0" smtClean="0"/>
            <a:t>134 </a:t>
          </a:r>
          <a:r>
            <a:rPr lang="sr-Cyrl-RS" dirty="0" smtClean="0"/>
            <a:t>милиона </a:t>
          </a:r>
          <a:r>
            <a:rPr lang="sr-Cyrl-RS" dirty="0"/>
            <a:t>динара</a:t>
          </a:r>
          <a:endParaRPr lang="en-US" dirty="0"/>
        </a:p>
      </dgm:t>
    </dgm:pt>
    <dgm:pt modelId="{C16FE7E0-0CCD-40DA-AE7B-F518D75734AD}" type="parTrans" cxnId="{E91D5090-0D92-42B7-9D4F-F91AB585D7A9}">
      <dgm:prSet/>
      <dgm:spPr/>
      <dgm:t>
        <a:bodyPr/>
        <a:lstStyle/>
        <a:p>
          <a:pPr algn="ctr"/>
          <a:endParaRPr lang="en-US"/>
        </a:p>
      </dgm:t>
    </dgm:pt>
    <dgm:pt modelId="{83F53DA1-8C67-4AF5-A20A-9CEC6105D842}" type="sibTrans" cxnId="{E91D5090-0D92-42B7-9D4F-F91AB585D7A9}">
      <dgm:prSet/>
      <dgm:spPr/>
      <dgm:t>
        <a:bodyPr/>
        <a:lstStyle/>
        <a:p>
          <a:pPr algn="ctr"/>
          <a:endParaRPr lang="en-US"/>
        </a:p>
      </dgm:t>
    </dgm:pt>
    <dgm:pt modelId="{40EF3D92-C4CB-4CBC-8AED-087234C53764}">
      <dgm:prSet phldrT="[Text]"/>
      <dgm:spPr/>
      <dgm:t>
        <a:bodyPr/>
        <a:lstStyle/>
        <a:p>
          <a:pPr algn="ctr"/>
          <a:r>
            <a:rPr lang="sr-Cyrl-RS" dirty="0"/>
            <a:t>Примања од продаје нефинансијске имовине  </a:t>
          </a:r>
          <a:r>
            <a:rPr lang="sr-Cyrl-RS" dirty="0" smtClean="0"/>
            <a:t>46 </a:t>
          </a:r>
          <a:r>
            <a:rPr lang="sr-Cyrl-RS" dirty="0" smtClean="0"/>
            <a:t>милиона </a:t>
          </a:r>
          <a:r>
            <a:rPr lang="sr-Cyrl-RS" dirty="0"/>
            <a:t>динара</a:t>
          </a:r>
          <a:endParaRPr lang="en-US" dirty="0"/>
        </a:p>
      </dgm:t>
    </dgm:pt>
    <dgm:pt modelId="{4FA9126D-361B-4DA5-854C-1DB4EE314D93}" type="parTrans" cxnId="{352C831E-5F27-4CEA-B329-F961BC5C1E53}">
      <dgm:prSet/>
      <dgm:spPr/>
      <dgm:t>
        <a:bodyPr/>
        <a:lstStyle/>
        <a:p>
          <a:pPr algn="ctr"/>
          <a:endParaRPr lang="en-US"/>
        </a:p>
      </dgm:t>
    </dgm:pt>
    <dgm:pt modelId="{DCC66F39-0032-4915-A732-5C415659FF68}" type="sibTrans" cxnId="{352C831E-5F27-4CEA-B329-F961BC5C1E53}">
      <dgm:prSet/>
      <dgm:spPr/>
      <dgm:t>
        <a:bodyPr/>
        <a:lstStyle/>
        <a:p>
          <a:pPr algn="ctr"/>
          <a:endParaRPr lang="en-US"/>
        </a:p>
      </dgm:t>
    </dgm:pt>
    <dgm:pt modelId="{920F0D4F-6C4C-4BE8-9363-F48FBF034871}">
      <dgm:prSet phldrT="[Text]"/>
      <dgm:spPr/>
      <dgm:t>
        <a:bodyPr/>
        <a:lstStyle/>
        <a:p>
          <a:pPr algn="ctr"/>
          <a:r>
            <a:rPr lang="sr-Cyrl-RS" dirty="0"/>
            <a:t>Примања од </a:t>
          </a:r>
          <a:r>
            <a:rPr lang="sr-Cyrl-RS" dirty="0" smtClean="0"/>
            <a:t>задуживања </a:t>
          </a:r>
          <a:r>
            <a:rPr lang="sr-Cyrl-RS" dirty="0" smtClean="0"/>
            <a:t>154 </a:t>
          </a:r>
          <a:r>
            <a:rPr lang="sr-Cyrl-RS" dirty="0" smtClean="0"/>
            <a:t>милиона динара</a:t>
          </a:r>
          <a:endParaRPr lang="en-US" dirty="0"/>
        </a:p>
      </dgm:t>
    </dgm:pt>
    <dgm:pt modelId="{43AA7920-B602-4336-8E46-A663A1629DDB}" type="parTrans" cxnId="{705D8BCA-A875-424B-917F-D801608B9607}">
      <dgm:prSet/>
      <dgm:spPr/>
      <dgm:t>
        <a:bodyPr/>
        <a:lstStyle/>
        <a:p>
          <a:pPr algn="ctr"/>
          <a:endParaRPr lang="en-US"/>
        </a:p>
      </dgm:t>
    </dgm:pt>
    <dgm:pt modelId="{5F9FEDD2-AAF1-4278-94C9-B59264FA9EB9}" type="sibTrans" cxnId="{705D8BCA-A875-424B-917F-D801608B9607}">
      <dgm:prSet/>
      <dgm:spPr/>
      <dgm:t>
        <a:bodyPr/>
        <a:lstStyle/>
        <a:p>
          <a:pPr algn="ctr"/>
          <a:endParaRPr lang="en-US"/>
        </a:p>
      </dgm:t>
    </dgm:pt>
    <dgm:pt modelId="{15426A40-9AD2-4153-8230-E20BC4B11534}">
      <dgm:prSet phldrT="[Text]" custT="1"/>
      <dgm:spPr/>
      <dgm:t>
        <a:bodyPr/>
        <a:lstStyle/>
        <a:p>
          <a:pPr algn="ctr"/>
          <a:r>
            <a:rPr lang="sr-Cyrl-RS" sz="1000" dirty="0"/>
            <a:t>Пренета средства из ранијих година</a:t>
          </a:r>
          <a:r>
            <a:rPr lang="sr-Latn-RS" sz="1000" dirty="0"/>
            <a:t> </a:t>
          </a:r>
          <a:r>
            <a:rPr lang="sr-Cyrl-RS" sz="1000" dirty="0" smtClean="0"/>
            <a:t>170 </a:t>
          </a:r>
          <a:r>
            <a:rPr lang="sr-Cyrl-RS" sz="1000" dirty="0" smtClean="0"/>
            <a:t>милиона </a:t>
          </a:r>
          <a:r>
            <a:rPr lang="sr-Latn-RS" sz="1000" dirty="0" smtClean="0"/>
            <a:t> </a:t>
          </a:r>
          <a:r>
            <a:rPr lang="sr-Cyrl-RS" sz="1000" dirty="0"/>
            <a:t>динара</a:t>
          </a:r>
          <a:endParaRPr lang="en-US" sz="1000" dirty="0"/>
        </a:p>
      </dgm:t>
    </dgm:pt>
    <dgm:pt modelId="{A1307EAF-2414-4AFE-BE82-97C79333BAA9}" type="parTrans" cxnId="{09B198C8-E6EF-4BF2-B04A-98A7D3B82C52}">
      <dgm:prSet/>
      <dgm:spPr/>
      <dgm:t>
        <a:bodyPr/>
        <a:lstStyle/>
        <a:p>
          <a:pPr algn="ctr"/>
          <a:endParaRPr lang="en-US"/>
        </a:p>
      </dgm:t>
    </dgm:pt>
    <dgm:pt modelId="{869B992E-498B-4FBD-AA48-03E5171031C9}" type="sibTrans" cxnId="{09B198C8-E6EF-4BF2-B04A-98A7D3B82C52}">
      <dgm:prSet/>
      <dgm:spPr/>
      <dgm:t>
        <a:bodyPr/>
        <a:lstStyle/>
        <a:p>
          <a:pPr algn="ctr"/>
          <a:endParaRPr lang="en-US"/>
        </a:p>
      </dgm:t>
    </dgm:pt>
    <dgm:pt modelId="{E6763EE5-8DA4-47FB-A886-915FA197CAD0}" type="pres">
      <dgm:prSet presAssocID="{691C1FF8-D24B-462D-B13F-4086A7342655}" presName="composite" presStyleCnt="0">
        <dgm:presLayoutVars>
          <dgm:chMax val="1"/>
          <dgm:dir/>
          <dgm:resizeHandles val="exact"/>
        </dgm:presLayoutVars>
      </dgm:prSet>
      <dgm:spPr/>
      <dgm:t>
        <a:bodyPr/>
        <a:lstStyle/>
        <a:p>
          <a:endParaRPr lang="sr-Latn-RS"/>
        </a:p>
      </dgm:t>
    </dgm:pt>
    <dgm:pt modelId="{1FB746E2-D736-4446-8093-C865FE09A112}" type="pres">
      <dgm:prSet presAssocID="{691C1FF8-D24B-462D-B13F-4086A7342655}" presName="radial" presStyleCnt="0">
        <dgm:presLayoutVars>
          <dgm:animLvl val="ctr"/>
        </dgm:presLayoutVars>
      </dgm:prSet>
      <dgm:spPr/>
    </dgm:pt>
    <dgm:pt modelId="{AFBC9C78-4E8A-498B-ACC1-DC2EFA6E3D36}" type="pres">
      <dgm:prSet presAssocID="{43275D6C-D470-4E2E-96F8-239EECE5D634}" presName="centerShape" presStyleLbl="vennNode1" presStyleIdx="0" presStyleCnt="7"/>
      <dgm:spPr/>
      <dgm:t>
        <a:bodyPr/>
        <a:lstStyle/>
        <a:p>
          <a:endParaRPr lang="sr-Latn-RS"/>
        </a:p>
      </dgm:t>
    </dgm:pt>
    <dgm:pt modelId="{63432802-399F-407F-AC10-7219543A0326}" type="pres">
      <dgm:prSet presAssocID="{DB1A1606-130D-4B45-9553-0A0B804495DF}" presName="node" presStyleLbl="vennNode1" presStyleIdx="1" presStyleCnt="7" custRadScaleRad="100356" custRadScaleInc="-2961">
        <dgm:presLayoutVars>
          <dgm:bulletEnabled val="1"/>
        </dgm:presLayoutVars>
      </dgm:prSet>
      <dgm:spPr/>
      <dgm:t>
        <a:bodyPr/>
        <a:lstStyle/>
        <a:p>
          <a:endParaRPr lang="sr-Latn-RS"/>
        </a:p>
      </dgm:t>
    </dgm:pt>
    <dgm:pt modelId="{449BFEB2-6844-4A2C-8DC2-780280CBA079}" type="pres">
      <dgm:prSet presAssocID="{AEA7499A-114B-4146-9776-CDD8ACEC6B39}" presName="node" presStyleLbl="vennNode1" presStyleIdx="2" presStyleCnt="7">
        <dgm:presLayoutVars>
          <dgm:bulletEnabled val="1"/>
        </dgm:presLayoutVars>
      </dgm:prSet>
      <dgm:spPr/>
      <dgm:t>
        <a:bodyPr/>
        <a:lstStyle/>
        <a:p>
          <a:endParaRPr lang="sr-Latn-RS"/>
        </a:p>
      </dgm:t>
    </dgm:pt>
    <dgm:pt modelId="{9DDE88A7-5745-4E4F-A7A8-F71A4DA0D5F2}" type="pres">
      <dgm:prSet presAssocID="{BF71EFAE-EC9F-46E9-BD2A-1686637595DA}" presName="node" presStyleLbl="vennNode1" presStyleIdx="3" presStyleCnt="7" custRadScaleRad="100226" custRadScaleInc="-1012">
        <dgm:presLayoutVars>
          <dgm:bulletEnabled val="1"/>
        </dgm:presLayoutVars>
      </dgm:prSet>
      <dgm:spPr/>
      <dgm:t>
        <a:bodyPr/>
        <a:lstStyle/>
        <a:p>
          <a:endParaRPr lang="sr-Latn-RS"/>
        </a:p>
      </dgm:t>
    </dgm:pt>
    <dgm:pt modelId="{72DE4213-15E1-4436-8045-C055E8A54EDE}" type="pres">
      <dgm:prSet presAssocID="{40EF3D92-C4CB-4CBC-8AED-087234C53764}" presName="node" presStyleLbl="vennNode1" presStyleIdx="4" presStyleCnt="7">
        <dgm:presLayoutVars>
          <dgm:bulletEnabled val="1"/>
        </dgm:presLayoutVars>
      </dgm:prSet>
      <dgm:spPr/>
      <dgm:t>
        <a:bodyPr/>
        <a:lstStyle/>
        <a:p>
          <a:endParaRPr lang="sr-Latn-RS"/>
        </a:p>
      </dgm:t>
    </dgm:pt>
    <dgm:pt modelId="{91CFC9CD-FF79-40EF-A271-A8DBB0423AC2}" type="pres">
      <dgm:prSet presAssocID="{920F0D4F-6C4C-4BE8-9363-F48FBF034871}" presName="node" presStyleLbl="vennNode1" presStyleIdx="5" presStyleCnt="7">
        <dgm:presLayoutVars>
          <dgm:bulletEnabled val="1"/>
        </dgm:presLayoutVars>
      </dgm:prSet>
      <dgm:spPr/>
      <dgm:t>
        <a:bodyPr/>
        <a:lstStyle/>
        <a:p>
          <a:endParaRPr lang="sr-Latn-RS"/>
        </a:p>
      </dgm:t>
    </dgm:pt>
    <dgm:pt modelId="{FC69A2CE-A671-47B5-8CD8-544465E52E9C}" type="pres">
      <dgm:prSet presAssocID="{15426A40-9AD2-4153-8230-E20BC4B11534}" presName="node" presStyleLbl="vennNode1" presStyleIdx="6" presStyleCnt="7">
        <dgm:presLayoutVars>
          <dgm:bulletEnabled val="1"/>
        </dgm:presLayoutVars>
      </dgm:prSet>
      <dgm:spPr/>
      <dgm:t>
        <a:bodyPr/>
        <a:lstStyle/>
        <a:p>
          <a:endParaRPr lang="sr-Latn-RS"/>
        </a:p>
      </dgm:t>
    </dgm:pt>
  </dgm:ptLst>
  <dgm:cxnLst>
    <dgm:cxn modelId="{FD5DAB64-48D5-432F-938D-E1F3721358B9}" type="presOf" srcId="{15426A40-9AD2-4153-8230-E20BC4B11534}" destId="{FC69A2CE-A671-47B5-8CD8-544465E52E9C}" srcOrd="0" destOrd="0" presId="urn:microsoft.com/office/officeart/2005/8/layout/radial3"/>
    <dgm:cxn modelId="{72EA3587-932B-4810-997C-DB062E3570AF}" srcId="{43275D6C-D470-4E2E-96F8-239EECE5D634}" destId="{AEA7499A-114B-4146-9776-CDD8ACEC6B39}" srcOrd="1" destOrd="0" parTransId="{3756029C-568E-4504-8660-3DE9F861C604}" sibTransId="{FB33CDA3-B14A-45E1-8720-9AFFB02CF5C0}"/>
    <dgm:cxn modelId="{EEFECEAF-8E1A-45C3-BE53-B4856566F42A}" type="presOf" srcId="{691C1FF8-D24B-462D-B13F-4086A7342655}" destId="{E6763EE5-8DA4-47FB-A886-915FA197CAD0}" srcOrd="0" destOrd="0" presId="urn:microsoft.com/office/officeart/2005/8/layout/radial3"/>
    <dgm:cxn modelId="{09B198C8-E6EF-4BF2-B04A-98A7D3B82C52}" srcId="{43275D6C-D470-4E2E-96F8-239EECE5D634}" destId="{15426A40-9AD2-4153-8230-E20BC4B11534}" srcOrd="5" destOrd="0" parTransId="{A1307EAF-2414-4AFE-BE82-97C79333BAA9}" sibTransId="{869B992E-498B-4FBD-AA48-03E5171031C9}"/>
    <dgm:cxn modelId="{17C219EB-BA52-4ACD-90B7-4953F60BBD77}" type="presOf" srcId="{DB1A1606-130D-4B45-9553-0A0B804495DF}" destId="{63432802-399F-407F-AC10-7219543A0326}" srcOrd="0" destOrd="0" presId="urn:microsoft.com/office/officeart/2005/8/layout/radial3"/>
    <dgm:cxn modelId="{E2DFF5B8-BF65-4C45-989F-3918B0A358B8}" type="presOf" srcId="{AEA7499A-114B-4146-9776-CDD8ACEC6B39}" destId="{449BFEB2-6844-4A2C-8DC2-780280CBA079}" srcOrd="0" destOrd="0" presId="urn:microsoft.com/office/officeart/2005/8/layout/radial3"/>
    <dgm:cxn modelId="{E91D5090-0D92-42B7-9D4F-F91AB585D7A9}" srcId="{43275D6C-D470-4E2E-96F8-239EECE5D634}" destId="{BF71EFAE-EC9F-46E9-BD2A-1686637595DA}" srcOrd="2" destOrd="0" parTransId="{C16FE7E0-0CCD-40DA-AE7B-F518D75734AD}" sibTransId="{83F53DA1-8C67-4AF5-A20A-9CEC6105D842}"/>
    <dgm:cxn modelId="{0158AF33-44F2-4B5B-9A2D-EF764C6F8FA7}" type="presOf" srcId="{43275D6C-D470-4E2E-96F8-239EECE5D634}" destId="{AFBC9C78-4E8A-498B-ACC1-DC2EFA6E3D36}" srcOrd="0" destOrd="0" presId="urn:microsoft.com/office/officeart/2005/8/layout/radial3"/>
    <dgm:cxn modelId="{A8EA5165-9419-4BAD-BDB3-9194338DFA99}" type="presOf" srcId="{920F0D4F-6C4C-4BE8-9363-F48FBF034871}" destId="{91CFC9CD-FF79-40EF-A271-A8DBB0423AC2}" srcOrd="0" destOrd="0" presId="urn:microsoft.com/office/officeart/2005/8/layout/radial3"/>
    <dgm:cxn modelId="{705D8BCA-A875-424B-917F-D801608B9607}" srcId="{43275D6C-D470-4E2E-96F8-239EECE5D634}" destId="{920F0D4F-6C4C-4BE8-9363-F48FBF034871}" srcOrd="4" destOrd="0" parTransId="{43AA7920-B602-4336-8E46-A663A1629DDB}" sibTransId="{5F9FEDD2-AAF1-4278-94C9-B59264FA9EB9}"/>
    <dgm:cxn modelId="{59AD7A56-E922-42AB-9AFA-2F0A33B73EFB}" type="presOf" srcId="{40EF3D92-C4CB-4CBC-8AED-087234C53764}" destId="{72DE4213-15E1-4436-8045-C055E8A54EDE}" srcOrd="0" destOrd="0" presId="urn:microsoft.com/office/officeart/2005/8/layout/radial3"/>
    <dgm:cxn modelId="{0AC9C91C-155D-46F0-9E26-33B93E5E0E08}" srcId="{691C1FF8-D24B-462D-B13F-4086A7342655}" destId="{43275D6C-D470-4E2E-96F8-239EECE5D634}" srcOrd="0" destOrd="0" parTransId="{C3508CD6-4178-4856-A1A5-59121457A236}" sibTransId="{5344238D-D1B6-460D-9BE4-114CABEA8131}"/>
    <dgm:cxn modelId="{352C831E-5F27-4CEA-B329-F961BC5C1E53}" srcId="{43275D6C-D470-4E2E-96F8-239EECE5D634}" destId="{40EF3D92-C4CB-4CBC-8AED-087234C53764}" srcOrd="3" destOrd="0" parTransId="{4FA9126D-361B-4DA5-854C-1DB4EE314D93}" sibTransId="{DCC66F39-0032-4915-A732-5C415659FF68}"/>
    <dgm:cxn modelId="{8DDA3E00-731C-4A18-9115-B59AF995D68E}" srcId="{43275D6C-D470-4E2E-96F8-239EECE5D634}" destId="{DB1A1606-130D-4B45-9553-0A0B804495DF}" srcOrd="0" destOrd="0" parTransId="{E71C9696-7619-4519-B8E6-F2196E95C10E}" sibTransId="{411BF947-09C5-4608-92FF-81B3B11A697B}"/>
    <dgm:cxn modelId="{71DAB0A2-EB40-4D3D-B8DB-E2D95275BF4D}" type="presOf" srcId="{BF71EFAE-EC9F-46E9-BD2A-1686637595DA}" destId="{9DDE88A7-5745-4E4F-A7A8-F71A4DA0D5F2}" srcOrd="0" destOrd="0" presId="urn:microsoft.com/office/officeart/2005/8/layout/radial3"/>
    <dgm:cxn modelId="{87C48BEA-C374-4C9C-B902-0115BE738B0E}" type="presParOf" srcId="{E6763EE5-8DA4-47FB-A886-915FA197CAD0}" destId="{1FB746E2-D736-4446-8093-C865FE09A112}" srcOrd="0" destOrd="0" presId="urn:microsoft.com/office/officeart/2005/8/layout/radial3"/>
    <dgm:cxn modelId="{0BE599D3-AC33-4BB1-B65F-67057E9F0439}" type="presParOf" srcId="{1FB746E2-D736-4446-8093-C865FE09A112}" destId="{AFBC9C78-4E8A-498B-ACC1-DC2EFA6E3D36}" srcOrd="0" destOrd="0" presId="urn:microsoft.com/office/officeart/2005/8/layout/radial3"/>
    <dgm:cxn modelId="{3112FEE1-FC72-43DD-89AB-500CF1B7F756}" type="presParOf" srcId="{1FB746E2-D736-4446-8093-C865FE09A112}" destId="{63432802-399F-407F-AC10-7219543A0326}" srcOrd="1" destOrd="0" presId="urn:microsoft.com/office/officeart/2005/8/layout/radial3"/>
    <dgm:cxn modelId="{60CC9D71-A974-41EE-B9EF-0513EF55550C}" type="presParOf" srcId="{1FB746E2-D736-4446-8093-C865FE09A112}" destId="{449BFEB2-6844-4A2C-8DC2-780280CBA079}" srcOrd="2" destOrd="0" presId="urn:microsoft.com/office/officeart/2005/8/layout/radial3"/>
    <dgm:cxn modelId="{9B76058B-03D0-477D-ADAF-69F9BA416969}" type="presParOf" srcId="{1FB746E2-D736-4446-8093-C865FE09A112}" destId="{9DDE88A7-5745-4E4F-A7A8-F71A4DA0D5F2}" srcOrd="3" destOrd="0" presId="urn:microsoft.com/office/officeart/2005/8/layout/radial3"/>
    <dgm:cxn modelId="{BBA494C5-DF7A-463A-A778-D7424FE42FD1}" type="presParOf" srcId="{1FB746E2-D736-4446-8093-C865FE09A112}" destId="{72DE4213-15E1-4436-8045-C055E8A54EDE}" srcOrd="4" destOrd="0" presId="urn:microsoft.com/office/officeart/2005/8/layout/radial3"/>
    <dgm:cxn modelId="{829D5A23-E7C8-4F2F-BBF0-A05AEF87B1F3}" type="presParOf" srcId="{1FB746E2-D736-4446-8093-C865FE09A112}" destId="{91CFC9CD-FF79-40EF-A271-A8DBB0423AC2}" srcOrd="5" destOrd="0" presId="urn:microsoft.com/office/officeart/2005/8/layout/radial3"/>
    <dgm:cxn modelId="{AB36D377-182D-4F38-A7FA-BE410BDE00D5}" type="presParOf" srcId="{1FB746E2-D736-4446-8093-C865FE09A112}" destId="{FC69A2CE-A671-47B5-8CD8-544465E52E9C}" srcOrd="6" destOrd="0" presId="urn:microsoft.com/office/officeart/2005/8/layout/radial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1BE2A8E-285E-4C69-9BFF-CE48B252AA50}" type="doc">
      <dgm:prSet loTypeId="urn:microsoft.com/office/officeart/2005/8/layout/radial6" loCatId="relationship" qsTypeId="urn:microsoft.com/office/officeart/2005/8/quickstyle/simple1" qsCatId="simple" csTypeId="urn:microsoft.com/office/officeart/2005/8/colors/colorful3" csCatId="colorful" phldr="1"/>
      <dgm:spPr/>
      <dgm:t>
        <a:bodyPr/>
        <a:lstStyle/>
        <a:p>
          <a:endParaRPr lang="en-US"/>
        </a:p>
      </dgm:t>
    </dgm:pt>
    <dgm:pt modelId="{9ED1A3B2-A381-4201-823D-E4B4F944886D}">
      <dgm:prSet phldrT="[Text]"/>
      <dgm:spPr/>
      <dgm:t>
        <a:bodyPr/>
        <a:lstStyle/>
        <a:p>
          <a:r>
            <a:rPr lang="sr-Cyrl-RS" dirty="0">
              <a:solidFill>
                <a:schemeClr val="bg1"/>
              </a:solidFill>
            </a:rPr>
            <a:t>Укупни расходи и издаци </a:t>
          </a:r>
          <a:r>
            <a:rPr lang="sr-Cyrl-RS" dirty="0" smtClean="0">
              <a:solidFill>
                <a:schemeClr val="bg1"/>
              </a:solidFill>
            </a:rPr>
            <a:t>1.977.866.</a:t>
          </a:r>
          <a:r>
            <a:rPr lang="sr-Cyrl-RS" b="0" dirty="0" smtClean="0"/>
            <a:t>000</a:t>
          </a:r>
          <a:r>
            <a:rPr lang="sr-Cyrl-RS" dirty="0" smtClean="0">
              <a:solidFill>
                <a:schemeClr val="bg1"/>
              </a:solidFill>
            </a:rPr>
            <a:t>,00</a:t>
          </a:r>
          <a:endParaRPr lang="sr-Cyrl-RS" dirty="0" smtClean="0">
            <a:solidFill>
              <a:schemeClr val="bg1"/>
            </a:solidFill>
          </a:endParaRPr>
        </a:p>
        <a:p>
          <a:r>
            <a:rPr lang="sr-Cyrl-RS" dirty="0" smtClean="0">
              <a:solidFill>
                <a:schemeClr val="bg1">
                  <a:lumMod val="95000"/>
                </a:schemeClr>
              </a:solidFill>
            </a:rPr>
            <a:t>динара</a:t>
          </a:r>
          <a:endParaRPr lang="en-US" dirty="0">
            <a:solidFill>
              <a:schemeClr val="bg1">
                <a:lumMod val="95000"/>
              </a:schemeClr>
            </a:solidFill>
          </a:endParaRPr>
        </a:p>
      </dgm:t>
    </dgm:pt>
    <dgm:pt modelId="{73ADFC91-EAB5-4621-8C76-D207DF7E46EB}" type="parTrans" cxnId="{28F1F12C-F4AD-4E97-81E8-8618F0209646}">
      <dgm:prSet/>
      <dgm:spPr/>
      <dgm:t>
        <a:bodyPr/>
        <a:lstStyle/>
        <a:p>
          <a:endParaRPr lang="en-US"/>
        </a:p>
      </dgm:t>
    </dgm:pt>
    <dgm:pt modelId="{BBBE51B8-3D99-4D37-A53E-85F69FB1F8D4}" type="sibTrans" cxnId="{28F1F12C-F4AD-4E97-81E8-8618F0209646}">
      <dgm:prSet/>
      <dgm:spPr/>
      <dgm:t>
        <a:bodyPr/>
        <a:lstStyle/>
        <a:p>
          <a:endParaRPr lang="en-US"/>
        </a:p>
      </dgm:t>
    </dgm:pt>
    <dgm:pt modelId="{A7091EAC-498C-4E8C-B46B-331B042A0C75}">
      <dgm:prSet phldrT="[Text]"/>
      <dgm:spPr/>
      <dgm:t>
        <a:bodyPr/>
        <a:lstStyle/>
        <a:p>
          <a:r>
            <a:rPr lang="ru-RU" dirty="0">
              <a:solidFill>
                <a:schemeClr val="bg1"/>
              </a:solidFill>
            </a:rPr>
            <a:t>Коришћење роба и услуга </a:t>
          </a:r>
          <a:r>
            <a:rPr lang="ru-RU" dirty="0" smtClean="0">
              <a:solidFill>
                <a:schemeClr val="bg1"/>
              </a:solidFill>
            </a:rPr>
            <a:t>908.645.000</a:t>
          </a:r>
          <a:r>
            <a:rPr lang="sr-Cyrl-RS" dirty="0" smtClean="0">
              <a:solidFill>
                <a:schemeClr val="bg1"/>
              </a:solidFill>
            </a:rPr>
            <a:t>,00</a:t>
          </a:r>
        </a:p>
        <a:p>
          <a:r>
            <a:rPr lang="ru-RU" dirty="0" smtClean="0">
              <a:solidFill>
                <a:schemeClr val="bg1"/>
              </a:solidFill>
            </a:rPr>
            <a:t>динара</a:t>
          </a:r>
          <a:endParaRPr lang="en-US" dirty="0">
            <a:solidFill>
              <a:schemeClr val="bg1"/>
            </a:solidFill>
          </a:endParaRPr>
        </a:p>
      </dgm:t>
    </dgm:pt>
    <dgm:pt modelId="{5263AC43-AEF9-405C-B9BD-C1E77733E429}" type="parTrans" cxnId="{AE26F329-897E-412E-A92A-D95A8804158B}">
      <dgm:prSet/>
      <dgm:spPr/>
      <dgm:t>
        <a:bodyPr/>
        <a:lstStyle/>
        <a:p>
          <a:endParaRPr lang="en-US"/>
        </a:p>
      </dgm:t>
    </dgm:pt>
    <dgm:pt modelId="{686A1A37-AC61-4EC6-8398-59788F898E91}" type="sibTrans" cxnId="{AE26F329-897E-412E-A92A-D95A8804158B}">
      <dgm:prSet/>
      <dgm:spPr/>
      <dgm:t>
        <a:bodyPr/>
        <a:lstStyle/>
        <a:p>
          <a:endParaRPr lang="en-US"/>
        </a:p>
      </dgm:t>
    </dgm:pt>
    <dgm:pt modelId="{7D1C9009-9B60-4C15-8E3B-F949FAB90776}">
      <dgm:prSet phldrT="[Text]" phldr="1"/>
      <dgm:spPr/>
      <dgm:t>
        <a:bodyPr/>
        <a:lstStyle/>
        <a:p>
          <a:endParaRPr lang="en-US" dirty="0"/>
        </a:p>
      </dgm:t>
    </dgm:pt>
    <dgm:pt modelId="{E75197AC-E7B0-4C26-9D1F-47E47BE7CCEF}" type="parTrans" cxnId="{4E6E6427-5348-4ECF-99CC-46CA5F3BDA5F}">
      <dgm:prSet/>
      <dgm:spPr/>
      <dgm:t>
        <a:bodyPr/>
        <a:lstStyle/>
        <a:p>
          <a:endParaRPr lang="en-US"/>
        </a:p>
      </dgm:t>
    </dgm:pt>
    <dgm:pt modelId="{9D56A871-CE7A-4922-AAF9-9D95A29D1039}" type="sibTrans" cxnId="{4E6E6427-5348-4ECF-99CC-46CA5F3BDA5F}">
      <dgm:prSet/>
      <dgm:spPr/>
      <dgm:t>
        <a:bodyPr/>
        <a:lstStyle/>
        <a:p>
          <a:endParaRPr lang="en-US"/>
        </a:p>
      </dgm:t>
    </dgm:pt>
    <dgm:pt modelId="{BEBB7508-5593-4665-86D9-67DC9EEDFE00}">
      <dgm:prSet phldrT="[Text]" phldr="1"/>
      <dgm:spPr/>
      <dgm:t>
        <a:bodyPr/>
        <a:lstStyle/>
        <a:p>
          <a:endParaRPr lang="en-US"/>
        </a:p>
      </dgm:t>
    </dgm:pt>
    <dgm:pt modelId="{C01D930E-241E-4B8F-9FFE-A12F23D4AE61}" type="parTrans" cxnId="{8AD44159-442C-4DEC-ACDC-2060DD6FE511}">
      <dgm:prSet/>
      <dgm:spPr/>
      <dgm:t>
        <a:bodyPr/>
        <a:lstStyle/>
        <a:p>
          <a:endParaRPr lang="en-US"/>
        </a:p>
      </dgm:t>
    </dgm:pt>
    <dgm:pt modelId="{8C2D30BC-9728-4727-AC9C-7DD1886B66DA}" type="sibTrans" cxnId="{8AD44159-442C-4DEC-ACDC-2060DD6FE511}">
      <dgm:prSet/>
      <dgm:spPr/>
      <dgm:t>
        <a:bodyPr/>
        <a:lstStyle/>
        <a:p>
          <a:endParaRPr lang="en-US"/>
        </a:p>
      </dgm:t>
    </dgm:pt>
    <dgm:pt modelId="{DC185536-47EC-480B-B419-24BC666B206E}">
      <dgm:prSet phldrT="[Text]" phldr="1"/>
      <dgm:spPr/>
      <dgm:t>
        <a:bodyPr/>
        <a:lstStyle/>
        <a:p>
          <a:endParaRPr lang="en-US"/>
        </a:p>
      </dgm:t>
    </dgm:pt>
    <dgm:pt modelId="{43B3845C-4A8E-4186-AC01-CB23C9CE3CE4}" type="parTrans" cxnId="{D6D3D766-AAF1-452B-B7A5-DE64D7EFBDAC}">
      <dgm:prSet/>
      <dgm:spPr/>
      <dgm:t>
        <a:bodyPr/>
        <a:lstStyle/>
        <a:p>
          <a:endParaRPr lang="en-US"/>
        </a:p>
      </dgm:t>
    </dgm:pt>
    <dgm:pt modelId="{FF327DB0-0FCC-45EC-A004-6349AB5E0A19}" type="sibTrans" cxnId="{D6D3D766-AAF1-452B-B7A5-DE64D7EFBDAC}">
      <dgm:prSet/>
      <dgm:spPr/>
      <dgm:t>
        <a:bodyPr/>
        <a:lstStyle/>
        <a:p>
          <a:endParaRPr lang="en-US"/>
        </a:p>
      </dgm:t>
    </dgm:pt>
    <dgm:pt modelId="{343B6168-99DB-4C0C-9BE7-E54D7B80C5AD}">
      <dgm:prSet phldrT="[Text]" phldr="1"/>
      <dgm:spPr/>
      <dgm:t>
        <a:bodyPr/>
        <a:lstStyle/>
        <a:p>
          <a:endParaRPr lang="en-US"/>
        </a:p>
      </dgm:t>
    </dgm:pt>
    <dgm:pt modelId="{6F98FC42-2370-4FD0-A627-0708511F7F32}" type="parTrans" cxnId="{3DFE3AE5-6DA5-4440-A66F-1437FD4DC5D4}">
      <dgm:prSet/>
      <dgm:spPr/>
      <dgm:t>
        <a:bodyPr/>
        <a:lstStyle/>
        <a:p>
          <a:endParaRPr lang="en-US"/>
        </a:p>
      </dgm:t>
    </dgm:pt>
    <dgm:pt modelId="{95FBDDB6-4174-4619-B543-81DEF6B7716A}" type="sibTrans" cxnId="{3DFE3AE5-6DA5-4440-A66F-1437FD4DC5D4}">
      <dgm:prSet/>
      <dgm:spPr/>
      <dgm:t>
        <a:bodyPr/>
        <a:lstStyle/>
        <a:p>
          <a:endParaRPr lang="en-US"/>
        </a:p>
      </dgm:t>
    </dgm:pt>
    <dgm:pt modelId="{AC73436A-3EE6-4AB1-8B81-F0B7414514C2}">
      <dgm:prSet phldrT="[Text]" phldr="1"/>
      <dgm:spPr/>
      <dgm:t>
        <a:bodyPr/>
        <a:lstStyle/>
        <a:p>
          <a:endParaRPr lang="en-US"/>
        </a:p>
      </dgm:t>
    </dgm:pt>
    <dgm:pt modelId="{67F09836-65ED-439A-8E55-BF0FF6A12BA6}" type="parTrans" cxnId="{667A6532-F93A-4FD0-BD4D-A1165020F36F}">
      <dgm:prSet/>
      <dgm:spPr/>
      <dgm:t>
        <a:bodyPr/>
        <a:lstStyle/>
        <a:p>
          <a:endParaRPr lang="en-US"/>
        </a:p>
      </dgm:t>
    </dgm:pt>
    <dgm:pt modelId="{6C19F97B-9D99-4777-817C-1695A372D4F1}" type="sibTrans" cxnId="{667A6532-F93A-4FD0-BD4D-A1165020F36F}">
      <dgm:prSet/>
      <dgm:spPr/>
      <dgm:t>
        <a:bodyPr/>
        <a:lstStyle/>
        <a:p>
          <a:endParaRPr lang="en-US"/>
        </a:p>
      </dgm:t>
    </dgm:pt>
    <dgm:pt modelId="{352A865C-AD96-4AB1-8A5C-397B7A7D9B07}">
      <dgm:prSet phldrT="[Text]" phldr="1"/>
      <dgm:spPr/>
      <dgm:t>
        <a:bodyPr/>
        <a:lstStyle/>
        <a:p>
          <a:endParaRPr lang="en-US"/>
        </a:p>
      </dgm:t>
    </dgm:pt>
    <dgm:pt modelId="{7EC1ADA9-9F6E-4AFC-AE86-4831D523AA38}" type="parTrans" cxnId="{464AEB83-A961-4BF3-980D-8DBCF9264695}">
      <dgm:prSet/>
      <dgm:spPr/>
      <dgm:t>
        <a:bodyPr/>
        <a:lstStyle/>
        <a:p>
          <a:endParaRPr lang="en-US"/>
        </a:p>
      </dgm:t>
    </dgm:pt>
    <dgm:pt modelId="{7473CF13-22F0-41AF-BD4E-305659448BE2}" type="sibTrans" cxnId="{464AEB83-A961-4BF3-980D-8DBCF9264695}">
      <dgm:prSet/>
      <dgm:spPr/>
      <dgm:t>
        <a:bodyPr/>
        <a:lstStyle/>
        <a:p>
          <a:endParaRPr lang="en-US"/>
        </a:p>
      </dgm:t>
    </dgm:pt>
    <dgm:pt modelId="{9C6F0069-43DC-402D-BD84-1006528FCE04}">
      <dgm:prSet/>
      <dgm:spPr/>
      <dgm:t>
        <a:bodyPr/>
        <a:lstStyle/>
        <a:p>
          <a:r>
            <a:rPr lang="sr-Cyrl-RS" dirty="0">
              <a:solidFill>
                <a:schemeClr val="bg1"/>
              </a:solidFill>
            </a:rPr>
            <a:t>Субвенције </a:t>
          </a:r>
          <a:r>
            <a:rPr lang="sr-Cyrl-RS" dirty="0" smtClean="0">
              <a:solidFill>
                <a:schemeClr val="bg1"/>
              </a:solidFill>
            </a:rPr>
            <a:t>86.556.000,00 </a:t>
          </a:r>
          <a:r>
            <a:rPr lang="sr-Cyrl-RS" dirty="0">
              <a:solidFill>
                <a:schemeClr val="bg1"/>
              </a:solidFill>
            </a:rPr>
            <a:t>динара</a:t>
          </a:r>
          <a:endParaRPr lang="en-US" dirty="0">
            <a:solidFill>
              <a:schemeClr val="bg1"/>
            </a:solidFill>
          </a:endParaRPr>
        </a:p>
      </dgm:t>
    </dgm:pt>
    <dgm:pt modelId="{44D9A023-5F81-4677-8A1D-494A76B02F4A}" type="parTrans" cxnId="{A14346A8-4918-4300-9891-20568D283921}">
      <dgm:prSet/>
      <dgm:spPr/>
      <dgm:t>
        <a:bodyPr/>
        <a:lstStyle/>
        <a:p>
          <a:endParaRPr lang="en-US"/>
        </a:p>
      </dgm:t>
    </dgm:pt>
    <dgm:pt modelId="{9FF20664-3F6F-4415-8233-D443550F6854}" type="sibTrans" cxnId="{A14346A8-4918-4300-9891-20568D283921}">
      <dgm:prSet/>
      <dgm:spPr/>
      <dgm:t>
        <a:bodyPr/>
        <a:lstStyle/>
        <a:p>
          <a:endParaRPr lang="en-US"/>
        </a:p>
      </dgm:t>
    </dgm:pt>
    <dgm:pt modelId="{91651A17-950C-49EC-8C35-2517548AE9E6}">
      <dgm:prSet/>
      <dgm:spPr/>
      <dgm:t>
        <a:bodyPr/>
        <a:lstStyle/>
        <a:p>
          <a:r>
            <a:rPr lang="sr-Cyrl-RS" dirty="0">
              <a:solidFill>
                <a:schemeClr val="bg1"/>
              </a:solidFill>
            </a:rPr>
            <a:t>Капитални издаци </a:t>
          </a:r>
          <a:r>
            <a:rPr lang="sr-Cyrl-RS" dirty="0" smtClean="0">
              <a:solidFill>
                <a:schemeClr val="bg1"/>
              </a:solidFill>
            </a:rPr>
            <a:t>420.325.000,00</a:t>
          </a:r>
        </a:p>
        <a:p>
          <a:r>
            <a:rPr lang="sr-Cyrl-RS" dirty="0" smtClean="0">
              <a:solidFill>
                <a:schemeClr val="bg1"/>
              </a:solidFill>
            </a:rPr>
            <a:t>динара</a:t>
          </a:r>
          <a:endParaRPr lang="en-US" dirty="0">
            <a:solidFill>
              <a:schemeClr val="bg1"/>
            </a:solidFill>
          </a:endParaRPr>
        </a:p>
      </dgm:t>
    </dgm:pt>
    <dgm:pt modelId="{842A79D3-4827-4424-A76D-539154392405}" type="parTrans" cxnId="{E14E4EEE-087E-4E8C-92C7-D48A2C2A60C4}">
      <dgm:prSet/>
      <dgm:spPr/>
      <dgm:t>
        <a:bodyPr/>
        <a:lstStyle/>
        <a:p>
          <a:endParaRPr lang="en-US"/>
        </a:p>
      </dgm:t>
    </dgm:pt>
    <dgm:pt modelId="{8962C693-DF60-43F6-9F43-7615C2E1439A}" type="sibTrans" cxnId="{E14E4EEE-087E-4E8C-92C7-D48A2C2A60C4}">
      <dgm:prSet/>
      <dgm:spPr/>
      <dgm:t>
        <a:bodyPr/>
        <a:lstStyle/>
        <a:p>
          <a:endParaRPr lang="en-US"/>
        </a:p>
      </dgm:t>
    </dgm:pt>
    <dgm:pt modelId="{3641F520-BAF8-4BA4-A826-44FA753A5F4E}">
      <dgm:prSet/>
      <dgm:spPr/>
      <dgm:t>
        <a:bodyPr/>
        <a:lstStyle/>
        <a:p>
          <a:endParaRPr lang="en-US" dirty="0"/>
        </a:p>
      </dgm:t>
    </dgm:pt>
    <dgm:pt modelId="{31D6B297-275C-4FAC-A07E-4467512471AD}" type="parTrans" cxnId="{D5A26C81-B5CA-4FF9-85ED-60967857EFA6}">
      <dgm:prSet/>
      <dgm:spPr/>
      <dgm:t>
        <a:bodyPr/>
        <a:lstStyle/>
        <a:p>
          <a:endParaRPr lang="en-US"/>
        </a:p>
      </dgm:t>
    </dgm:pt>
    <dgm:pt modelId="{53B82682-8E0C-4903-98EA-36CBB0B8A63B}" type="sibTrans" cxnId="{D5A26C81-B5CA-4FF9-85ED-60967857EFA6}">
      <dgm:prSet/>
      <dgm:spPr/>
      <dgm:t>
        <a:bodyPr/>
        <a:lstStyle/>
        <a:p>
          <a:endParaRPr lang="en-US"/>
        </a:p>
      </dgm:t>
    </dgm:pt>
    <dgm:pt modelId="{3BA9396D-1753-43D3-A703-A75A7C19204B}">
      <dgm:prSet/>
      <dgm:spPr/>
      <dgm:t>
        <a:bodyPr/>
        <a:lstStyle/>
        <a:p>
          <a:endParaRPr lang="en-US" dirty="0"/>
        </a:p>
      </dgm:t>
    </dgm:pt>
    <dgm:pt modelId="{FDC0F8DA-00AF-40CD-B616-B7AA7472101C}" type="parTrans" cxnId="{4A16358E-6F75-4AC0-B6E5-E26F15B1A750}">
      <dgm:prSet/>
      <dgm:spPr/>
      <dgm:t>
        <a:bodyPr/>
        <a:lstStyle/>
        <a:p>
          <a:endParaRPr lang="en-US"/>
        </a:p>
      </dgm:t>
    </dgm:pt>
    <dgm:pt modelId="{869210E2-CDFB-49E6-A3F9-D5A55D2018F0}" type="sibTrans" cxnId="{4A16358E-6F75-4AC0-B6E5-E26F15B1A750}">
      <dgm:prSet/>
      <dgm:spPr/>
      <dgm:t>
        <a:bodyPr/>
        <a:lstStyle/>
        <a:p>
          <a:endParaRPr lang="en-US"/>
        </a:p>
      </dgm:t>
    </dgm:pt>
    <dgm:pt modelId="{C64FD589-26EA-483C-BB5E-C8324A82EAF5}">
      <dgm:prSet/>
      <dgm:spPr/>
      <dgm:t>
        <a:bodyPr/>
        <a:lstStyle/>
        <a:p>
          <a:endParaRPr lang="en-US" dirty="0"/>
        </a:p>
      </dgm:t>
    </dgm:pt>
    <dgm:pt modelId="{1E312D33-14E1-4B2B-A210-2A735401CE1C}" type="parTrans" cxnId="{B6507D96-25C4-4121-9433-2A113978B784}">
      <dgm:prSet/>
      <dgm:spPr/>
      <dgm:t>
        <a:bodyPr/>
        <a:lstStyle/>
        <a:p>
          <a:endParaRPr lang="en-US"/>
        </a:p>
      </dgm:t>
    </dgm:pt>
    <dgm:pt modelId="{46E45D53-1277-4C97-8E3B-323B4EBF62F5}" type="sibTrans" cxnId="{B6507D96-25C4-4121-9433-2A113978B784}">
      <dgm:prSet/>
      <dgm:spPr/>
      <dgm:t>
        <a:bodyPr/>
        <a:lstStyle/>
        <a:p>
          <a:endParaRPr lang="en-US"/>
        </a:p>
      </dgm:t>
    </dgm:pt>
    <dgm:pt modelId="{4746DA87-483C-4B84-9A22-BC58F96CB23A}">
      <dgm:prSet/>
      <dgm:spPr/>
      <dgm:t>
        <a:bodyPr/>
        <a:lstStyle/>
        <a:p>
          <a:r>
            <a:rPr lang="sr-Cyrl-RS" dirty="0">
              <a:solidFill>
                <a:schemeClr val="bg1"/>
              </a:solidFill>
            </a:rPr>
            <a:t>Расходи за запослене </a:t>
          </a:r>
          <a:r>
            <a:rPr lang="sr-Cyrl-RS" dirty="0" smtClean="0">
              <a:solidFill>
                <a:schemeClr val="bg1"/>
              </a:solidFill>
            </a:rPr>
            <a:t>276.893.000,00 динара</a:t>
          </a:r>
          <a:endParaRPr lang="en-US" dirty="0">
            <a:solidFill>
              <a:schemeClr val="bg1"/>
            </a:solidFill>
          </a:endParaRPr>
        </a:p>
      </dgm:t>
    </dgm:pt>
    <dgm:pt modelId="{8A92D324-8EB2-4984-ADCB-62EACF9FECFF}" type="parTrans" cxnId="{0F519843-417F-4196-AE51-1E900F71077B}">
      <dgm:prSet/>
      <dgm:spPr/>
      <dgm:t>
        <a:bodyPr/>
        <a:lstStyle/>
        <a:p>
          <a:endParaRPr lang="en-US"/>
        </a:p>
      </dgm:t>
    </dgm:pt>
    <dgm:pt modelId="{DB95B0B9-5D2D-4D1A-A4F8-70F45A0E9738}" type="sibTrans" cxnId="{0F519843-417F-4196-AE51-1E900F71077B}">
      <dgm:prSet/>
      <dgm:spPr/>
      <dgm:t>
        <a:bodyPr/>
        <a:lstStyle/>
        <a:p>
          <a:endParaRPr lang="en-US"/>
        </a:p>
      </dgm:t>
    </dgm:pt>
    <dgm:pt modelId="{8329AE49-ECD5-4C13-B90F-CA83B6E6F994}">
      <dgm:prSet/>
      <dgm:spPr/>
      <dgm:t>
        <a:bodyPr/>
        <a:lstStyle/>
        <a:p>
          <a:r>
            <a:rPr lang="sr-Cyrl-RS" dirty="0">
              <a:solidFill>
                <a:schemeClr val="bg1"/>
              </a:solidFill>
            </a:rPr>
            <a:t>Социјална помоћ </a:t>
          </a:r>
          <a:r>
            <a:rPr lang="sr-Cyrl-RS" dirty="0" smtClean="0">
              <a:solidFill>
                <a:schemeClr val="bg1"/>
              </a:solidFill>
            </a:rPr>
            <a:t>31.449.000,00</a:t>
          </a:r>
        </a:p>
        <a:p>
          <a:r>
            <a:rPr lang="sr-Cyrl-RS" dirty="0" smtClean="0">
              <a:solidFill>
                <a:schemeClr val="bg1"/>
              </a:solidFill>
            </a:rPr>
            <a:t>динара</a:t>
          </a:r>
          <a:endParaRPr lang="en-US" dirty="0">
            <a:solidFill>
              <a:schemeClr val="bg1"/>
            </a:solidFill>
          </a:endParaRPr>
        </a:p>
      </dgm:t>
    </dgm:pt>
    <dgm:pt modelId="{6A3537F1-6C7A-4D5E-9BC9-14D14BE7BA95}" type="parTrans" cxnId="{47BC94C2-46D4-453B-A292-6076A9F8EE3B}">
      <dgm:prSet/>
      <dgm:spPr/>
      <dgm:t>
        <a:bodyPr/>
        <a:lstStyle/>
        <a:p>
          <a:endParaRPr lang="en-US"/>
        </a:p>
      </dgm:t>
    </dgm:pt>
    <dgm:pt modelId="{9CB0C477-89B3-4058-B341-9FC9F0AB6BB2}" type="sibTrans" cxnId="{47BC94C2-46D4-453B-A292-6076A9F8EE3B}">
      <dgm:prSet/>
      <dgm:spPr/>
      <dgm:t>
        <a:bodyPr/>
        <a:lstStyle/>
        <a:p>
          <a:endParaRPr lang="en-US"/>
        </a:p>
      </dgm:t>
    </dgm:pt>
    <dgm:pt modelId="{3FA5C700-C8EE-4CAC-8DA0-0BA7CA952C72}">
      <dgm:prSet/>
      <dgm:spPr/>
      <dgm:t>
        <a:bodyPr/>
        <a:lstStyle/>
        <a:p>
          <a:r>
            <a:rPr lang="sr-Cyrl-RS" dirty="0">
              <a:solidFill>
                <a:schemeClr val="bg1"/>
              </a:solidFill>
            </a:rPr>
            <a:t>Дотације и трансфери </a:t>
          </a:r>
          <a:r>
            <a:rPr lang="sr-Cyrl-RS" dirty="0" smtClean="0">
              <a:solidFill>
                <a:schemeClr val="bg1"/>
              </a:solidFill>
            </a:rPr>
            <a:t>184.540.000,00</a:t>
          </a:r>
        </a:p>
        <a:p>
          <a:r>
            <a:rPr lang="sr-Cyrl-RS" dirty="0" smtClean="0">
              <a:solidFill>
                <a:schemeClr val="bg1"/>
              </a:solidFill>
            </a:rPr>
            <a:t> </a:t>
          </a:r>
          <a:r>
            <a:rPr lang="sr-Cyrl-RS" dirty="0">
              <a:solidFill>
                <a:schemeClr val="bg1"/>
              </a:solidFill>
            </a:rPr>
            <a:t>динара</a:t>
          </a:r>
          <a:endParaRPr lang="en-US" dirty="0">
            <a:solidFill>
              <a:schemeClr val="bg1"/>
            </a:solidFill>
          </a:endParaRPr>
        </a:p>
      </dgm:t>
    </dgm:pt>
    <dgm:pt modelId="{6970CC38-AACF-4350-BF4D-BD796B05B1FA}" type="parTrans" cxnId="{3BA8FFD8-B6F3-4518-99B6-8F25F307CF52}">
      <dgm:prSet/>
      <dgm:spPr/>
      <dgm:t>
        <a:bodyPr/>
        <a:lstStyle/>
        <a:p>
          <a:endParaRPr lang="en-US"/>
        </a:p>
      </dgm:t>
    </dgm:pt>
    <dgm:pt modelId="{61B610E5-4DC8-4394-A22C-5BBE6CDEE232}" type="sibTrans" cxnId="{3BA8FFD8-B6F3-4518-99B6-8F25F307CF52}">
      <dgm:prSet/>
      <dgm:spPr/>
      <dgm:t>
        <a:bodyPr/>
        <a:lstStyle/>
        <a:p>
          <a:endParaRPr lang="en-US"/>
        </a:p>
      </dgm:t>
    </dgm:pt>
    <dgm:pt modelId="{ED01A515-5448-4A3E-A2EC-575448D0F5AA}">
      <dgm:prSet/>
      <dgm:spPr/>
      <dgm:t>
        <a:bodyPr/>
        <a:lstStyle/>
        <a:p>
          <a:r>
            <a:rPr lang="sr-Cyrl-RS" dirty="0">
              <a:solidFill>
                <a:schemeClr val="bg1"/>
              </a:solidFill>
            </a:rPr>
            <a:t>Остали расходи </a:t>
          </a:r>
          <a:r>
            <a:rPr lang="sr-Cyrl-RS" dirty="0" smtClean="0">
              <a:solidFill>
                <a:schemeClr val="bg1"/>
              </a:solidFill>
            </a:rPr>
            <a:t>57.458.000,00</a:t>
          </a:r>
        </a:p>
        <a:p>
          <a:r>
            <a:rPr lang="sr-Cyrl-RS" dirty="0" smtClean="0">
              <a:solidFill>
                <a:schemeClr val="bg1"/>
              </a:solidFill>
            </a:rPr>
            <a:t>динара</a:t>
          </a:r>
          <a:endParaRPr lang="en-US" dirty="0">
            <a:solidFill>
              <a:schemeClr val="bg1"/>
            </a:solidFill>
          </a:endParaRPr>
        </a:p>
      </dgm:t>
    </dgm:pt>
    <dgm:pt modelId="{3C8BC949-583D-42C4-9E18-497A2FA6C1D3}" type="parTrans" cxnId="{30638209-A4D1-4BFE-943D-C66C72DB50AF}">
      <dgm:prSet/>
      <dgm:spPr/>
      <dgm:t>
        <a:bodyPr/>
        <a:lstStyle/>
        <a:p>
          <a:endParaRPr lang="en-US"/>
        </a:p>
      </dgm:t>
    </dgm:pt>
    <dgm:pt modelId="{B658162B-CA61-458F-8F17-E18D499D4DE8}" type="sibTrans" cxnId="{30638209-A4D1-4BFE-943D-C66C72DB50AF}">
      <dgm:prSet/>
      <dgm:spPr/>
      <dgm:t>
        <a:bodyPr/>
        <a:lstStyle/>
        <a:p>
          <a:endParaRPr lang="en-US"/>
        </a:p>
      </dgm:t>
    </dgm:pt>
    <dgm:pt modelId="{AE26BF5A-34A6-4192-8BEA-D9ECFB941642}">
      <dgm:prSet/>
      <dgm:spPr/>
      <dgm:t>
        <a:bodyPr/>
        <a:lstStyle/>
        <a:p>
          <a:r>
            <a:rPr lang="sr-Cyrl-RS" dirty="0">
              <a:solidFill>
                <a:schemeClr val="bg1"/>
              </a:solidFill>
            </a:rPr>
            <a:t>Средства резерве </a:t>
          </a:r>
          <a:r>
            <a:rPr lang="sr-Cyrl-RS" dirty="0" smtClean="0">
              <a:solidFill>
                <a:schemeClr val="bg1"/>
              </a:solidFill>
            </a:rPr>
            <a:t>12.000.000,00</a:t>
          </a:r>
        </a:p>
        <a:p>
          <a:r>
            <a:rPr lang="sr-Cyrl-RS" dirty="0" smtClean="0">
              <a:solidFill>
                <a:schemeClr val="bg1"/>
              </a:solidFill>
            </a:rPr>
            <a:t>динара</a:t>
          </a:r>
        </a:p>
        <a:p>
          <a:endParaRPr lang="en-US" dirty="0">
            <a:solidFill>
              <a:schemeClr val="bg1"/>
            </a:solidFill>
          </a:endParaRPr>
        </a:p>
      </dgm:t>
    </dgm:pt>
    <dgm:pt modelId="{053AEA0B-0F73-4DAC-9295-FCA55D0C5C5A}" type="parTrans" cxnId="{C2BA2E7D-A4DC-497F-82AA-B05171512E7B}">
      <dgm:prSet/>
      <dgm:spPr/>
      <dgm:t>
        <a:bodyPr/>
        <a:lstStyle/>
        <a:p>
          <a:endParaRPr lang="en-US"/>
        </a:p>
      </dgm:t>
    </dgm:pt>
    <dgm:pt modelId="{F67939D1-3ADF-4276-A6FA-0083CE5DA4FA}" type="sibTrans" cxnId="{C2BA2E7D-A4DC-497F-82AA-B05171512E7B}">
      <dgm:prSet/>
      <dgm:spPr/>
      <dgm:t>
        <a:bodyPr/>
        <a:lstStyle/>
        <a:p>
          <a:endParaRPr lang="en-US"/>
        </a:p>
      </dgm:t>
    </dgm:pt>
    <dgm:pt modelId="{F4B68BA8-694B-4B7F-8215-68903FFCD2D7}" type="pres">
      <dgm:prSet presAssocID="{B1BE2A8E-285E-4C69-9BFF-CE48B252AA50}" presName="Name0" presStyleCnt="0">
        <dgm:presLayoutVars>
          <dgm:chMax val="1"/>
          <dgm:dir/>
          <dgm:animLvl val="ctr"/>
          <dgm:resizeHandles val="exact"/>
        </dgm:presLayoutVars>
      </dgm:prSet>
      <dgm:spPr/>
      <dgm:t>
        <a:bodyPr/>
        <a:lstStyle/>
        <a:p>
          <a:endParaRPr lang="sr-Latn-RS"/>
        </a:p>
      </dgm:t>
    </dgm:pt>
    <dgm:pt modelId="{E59436B1-B652-4794-B4F4-4850647DACEB}" type="pres">
      <dgm:prSet presAssocID="{9ED1A3B2-A381-4201-823D-E4B4F944886D}" presName="centerShape" presStyleLbl="node0" presStyleIdx="0" presStyleCnt="1" custScaleX="131723" custScaleY="134986"/>
      <dgm:spPr/>
      <dgm:t>
        <a:bodyPr/>
        <a:lstStyle/>
        <a:p>
          <a:endParaRPr lang="sr-Latn-RS"/>
        </a:p>
      </dgm:t>
    </dgm:pt>
    <dgm:pt modelId="{73F305AC-CFDC-45B1-8AB8-6FABD1C99179}" type="pres">
      <dgm:prSet presAssocID="{A7091EAC-498C-4E8C-B46B-331B042A0C75}" presName="node" presStyleLbl="node1" presStyleIdx="0" presStyleCnt="8" custScaleX="141131" custScaleY="140917">
        <dgm:presLayoutVars>
          <dgm:bulletEnabled val="1"/>
        </dgm:presLayoutVars>
      </dgm:prSet>
      <dgm:spPr/>
      <dgm:t>
        <a:bodyPr/>
        <a:lstStyle/>
        <a:p>
          <a:endParaRPr lang="sr-Latn-RS"/>
        </a:p>
      </dgm:t>
    </dgm:pt>
    <dgm:pt modelId="{DA491651-56D0-404C-82B0-25ACBF882A98}" type="pres">
      <dgm:prSet presAssocID="{A7091EAC-498C-4E8C-B46B-331B042A0C75}" presName="dummy" presStyleCnt="0"/>
      <dgm:spPr/>
    </dgm:pt>
    <dgm:pt modelId="{44C62812-7B8C-4DB2-9C0D-14651D9AFC46}" type="pres">
      <dgm:prSet presAssocID="{686A1A37-AC61-4EC6-8398-59788F898E91}" presName="sibTrans" presStyleLbl="sibTrans2D1" presStyleIdx="0" presStyleCnt="8"/>
      <dgm:spPr/>
      <dgm:t>
        <a:bodyPr/>
        <a:lstStyle/>
        <a:p>
          <a:endParaRPr lang="sr-Latn-RS"/>
        </a:p>
      </dgm:t>
    </dgm:pt>
    <dgm:pt modelId="{A14630AA-C1BD-4A7E-B665-0A7C9B6C19C9}" type="pres">
      <dgm:prSet presAssocID="{3FA5C700-C8EE-4CAC-8DA0-0BA7CA952C72}" presName="node" presStyleLbl="node1" presStyleIdx="1" presStyleCnt="8" custScaleX="131953" custScaleY="129967">
        <dgm:presLayoutVars>
          <dgm:bulletEnabled val="1"/>
        </dgm:presLayoutVars>
      </dgm:prSet>
      <dgm:spPr/>
      <dgm:t>
        <a:bodyPr/>
        <a:lstStyle/>
        <a:p>
          <a:endParaRPr lang="sr-Latn-RS"/>
        </a:p>
      </dgm:t>
    </dgm:pt>
    <dgm:pt modelId="{B3474404-DEC3-43DE-B1B0-FCCBA45B0B53}" type="pres">
      <dgm:prSet presAssocID="{3FA5C700-C8EE-4CAC-8DA0-0BA7CA952C72}" presName="dummy" presStyleCnt="0"/>
      <dgm:spPr/>
    </dgm:pt>
    <dgm:pt modelId="{5D42F3FF-3AAD-4819-B004-ADDCB69227EB}" type="pres">
      <dgm:prSet presAssocID="{61B610E5-4DC8-4394-A22C-5BBE6CDEE232}" presName="sibTrans" presStyleLbl="sibTrans2D1" presStyleIdx="1" presStyleCnt="8"/>
      <dgm:spPr/>
      <dgm:t>
        <a:bodyPr/>
        <a:lstStyle/>
        <a:p>
          <a:endParaRPr lang="sr-Latn-RS"/>
        </a:p>
      </dgm:t>
    </dgm:pt>
    <dgm:pt modelId="{E43F7264-94BE-4E7E-8A98-A0D70BB3AF06}" type="pres">
      <dgm:prSet presAssocID="{4746DA87-483C-4B84-9A22-BC58F96CB23A}" presName="node" presStyleLbl="node1" presStyleIdx="2" presStyleCnt="8" custScaleX="121003" custScaleY="119208">
        <dgm:presLayoutVars>
          <dgm:bulletEnabled val="1"/>
        </dgm:presLayoutVars>
      </dgm:prSet>
      <dgm:spPr/>
      <dgm:t>
        <a:bodyPr/>
        <a:lstStyle/>
        <a:p>
          <a:endParaRPr lang="sr-Latn-RS"/>
        </a:p>
      </dgm:t>
    </dgm:pt>
    <dgm:pt modelId="{931EF9CE-45BC-491C-9A74-72874D860E58}" type="pres">
      <dgm:prSet presAssocID="{4746DA87-483C-4B84-9A22-BC58F96CB23A}" presName="dummy" presStyleCnt="0"/>
      <dgm:spPr/>
    </dgm:pt>
    <dgm:pt modelId="{19B05264-FBF1-4254-AA6E-8DA1048C9EC5}" type="pres">
      <dgm:prSet presAssocID="{DB95B0B9-5D2D-4D1A-A4F8-70F45A0E9738}" presName="sibTrans" presStyleLbl="sibTrans2D1" presStyleIdx="2" presStyleCnt="8"/>
      <dgm:spPr/>
      <dgm:t>
        <a:bodyPr/>
        <a:lstStyle/>
        <a:p>
          <a:endParaRPr lang="sr-Latn-RS"/>
        </a:p>
      </dgm:t>
    </dgm:pt>
    <dgm:pt modelId="{115526CD-270E-4C52-A164-15F2B6F9FE39}" type="pres">
      <dgm:prSet presAssocID="{8329AE49-ECD5-4C13-B90F-CA83B6E6F994}" presName="node" presStyleLbl="node1" presStyleIdx="3" presStyleCnt="8" custScaleX="120594" custScaleY="116316" custRadScaleRad="98164" custRadScaleInc="-2505">
        <dgm:presLayoutVars>
          <dgm:bulletEnabled val="1"/>
        </dgm:presLayoutVars>
      </dgm:prSet>
      <dgm:spPr/>
      <dgm:t>
        <a:bodyPr/>
        <a:lstStyle/>
        <a:p>
          <a:endParaRPr lang="sr-Latn-RS"/>
        </a:p>
      </dgm:t>
    </dgm:pt>
    <dgm:pt modelId="{E442822E-2282-4D84-AEA3-97E5D7F5026E}" type="pres">
      <dgm:prSet presAssocID="{8329AE49-ECD5-4C13-B90F-CA83B6E6F994}" presName="dummy" presStyleCnt="0"/>
      <dgm:spPr/>
    </dgm:pt>
    <dgm:pt modelId="{1EBC4AA2-7966-4002-8CE2-7479E65C1C79}" type="pres">
      <dgm:prSet presAssocID="{9CB0C477-89B3-4058-B341-9FC9F0AB6BB2}" presName="sibTrans" presStyleLbl="sibTrans2D1" presStyleIdx="3" presStyleCnt="8"/>
      <dgm:spPr/>
      <dgm:t>
        <a:bodyPr/>
        <a:lstStyle/>
        <a:p>
          <a:endParaRPr lang="sr-Latn-RS"/>
        </a:p>
      </dgm:t>
    </dgm:pt>
    <dgm:pt modelId="{5101AD7C-EA94-402A-A388-0FD916639D60}" type="pres">
      <dgm:prSet presAssocID="{9C6F0069-43DC-402D-BD84-1006528FCE04}" presName="node" presStyleLbl="node1" presStyleIdx="4" presStyleCnt="8" custScaleX="117384" custScaleY="118966" custRadScaleRad="98874" custRadScaleInc="-5820">
        <dgm:presLayoutVars>
          <dgm:bulletEnabled val="1"/>
        </dgm:presLayoutVars>
      </dgm:prSet>
      <dgm:spPr/>
      <dgm:t>
        <a:bodyPr/>
        <a:lstStyle/>
        <a:p>
          <a:endParaRPr lang="sr-Latn-RS"/>
        </a:p>
      </dgm:t>
    </dgm:pt>
    <dgm:pt modelId="{97296767-E761-4683-B475-54E34622C9C1}" type="pres">
      <dgm:prSet presAssocID="{9C6F0069-43DC-402D-BD84-1006528FCE04}" presName="dummy" presStyleCnt="0"/>
      <dgm:spPr/>
    </dgm:pt>
    <dgm:pt modelId="{FC9B55A0-D6BC-47A3-92D9-CF0D462CBA3E}" type="pres">
      <dgm:prSet presAssocID="{9FF20664-3F6F-4415-8233-D443550F6854}" presName="sibTrans" presStyleLbl="sibTrans2D1" presStyleIdx="4" presStyleCnt="8"/>
      <dgm:spPr/>
      <dgm:t>
        <a:bodyPr/>
        <a:lstStyle/>
        <a:p>
          <a:endParaRPr lang="sr-Latn-RS"/>
        </a:p>
      </dgm:t>
    </dgm:pt>
    <dgm:pt modelId="{D19ADD6D-9F0A-4766-B637-BB2D5495A9BB}" type="pres">
      <dgm:prSet presAssocID="{ED01A515-5448-4A3E-A2EC-575448D0F5AA}" presName="node" presStyleLbl="node1" presStyleIdx="5" presStyleCnt="8" custScaleX="113767" custScaleY="116316">
        <dgm:presLayoutVars>
          <dgm:bulletEnabled val="1"/>
        </dgm:presLayoutVars>
      </dgm:prSet>
      <dgm:spPr/>
      <dgm:t>
        <a:bodyPr/>
        <a:lstStyle/>
        <a:p>
          <a:endParaRPr lang="sr-Latn-RS"/>
        </a:p>
      </dgm:t>
    </dgm:pt>
    <dgm:pt modelId="{CB9DB137-9ACF-4A5D-915D-C6DEF62C671A}" type="pres">
      <dgm:prSet presAssocID="{ED01A515-5448-4A3E-A2EC-575448D0F5AA}" presName="dummy" presStyleCnt="0"/>
      <dgm:spPr/>
    </dgm:pt>
    <dgm:pt modelId="{84EFD8D8-F116-4363-8F07-0BDD118D8287}" type="pres">
      <dgm:prSet presAssocID="{B658162B-CA61-458F-8F17-E18D499D4DE8}" presName="sibTrans" presStyleLbl="sibTrans2D1" presStyleIdx="5" presStyleCnt="8"/>
      <dgm:spPr/>
      <dgm:t>
        <a:bodyPr/>
        <a:lstStyle/>
        <a:p>
          <a:endParaRPr lang="sr-Latn-RS"/>
        </a:p>
      </dgm:t>
    </dgm:pt>
    <dgm:pt modelId="{4F05B281-B6DB-45BB-A427-1BF92AADC139}" type="pres">
      <dgm:prSet presAssocID="{AE26BF5A-34A6-4192-8BEA-D9ECFB941642}" presName="node" presStyleLbl="node1" presStyleIdx="6" presStyleCnt="8" custScaleX="112359" custScaleY="125494">
        <dgm:presLayoutVars>
          <dgm:bulletEnabled val="1"/>
        </dgm:presLayoutVars>
      </dgm:prSet>
      <dgm:spPr/>
      <dgm:t>
        <a:bodyPr/>
        <a:lstStyle/>
        <a:p>
          <a:endParaRPr lang="sr-Latn-RS"/>
        </a:p>
      </dgm:t>
    </dgm:pt>
    <dgm:pt modelId="{FEDFE719-4F44-4DDA-B702-82A372856A51}" type="pres">
      <dgm:prSet presAssocID="{AE26BF5A-34A6-4192-8BEA-D9ECFB941642}" presName="dummy" presStyleCnt="0"/>
      <dgm:spPr/>
    </dgm:pt>
    <dgm:pt modelId="{C0575E5C-DEAA-49FF-9C6A-0DF4C03D040D}" type="pres">
      <dgm:prSet presAssocID="{F67939D1-3ADF-4276-A6FA-0083CE5DA4FA}" presName="sibTrans" presStyleLbl="sibTrans2D1" presStyleIdx="6" presStyleCnt="8"/>
      <dgm:spPr/>
      <dgm:t>
        <a:bodyPr/>
        <a:lstStyle/>
        <a:p>
          <a:endParaRPr lang="sr-Latn-RS"/>
        </a:p>
      </dgm:t>
    </dgm:pt>
    <dgm:pt modelId="{2D6C03BD-4023-431E-84F6-C080A9961C8A}" type="pres">
      <dgm:prSet presAssocID="{91651A17-950C-49EC-8C35-2517548AE9E6}" presName="node" presStyleLbl="node1" presStyleIdx="7" presStyleCnt="8" custScaleX="134628" custScaleY="131362" custRadScaleRad="93377" custRadScaleInc="-24115">
        <dgm:presLayoutVars>
          <dgm:bulletEnabled val="1"/>
        </dgm:presLayoutVars>
      </dgm:prSet>
      <dgm:spPr/>
      <dgm:t>
        <a:bodyPr/>
        <a:lstStyle/>
        <a:p>
          <a:endParaRPr lang="sr-Latn-RS"/>
        </a:p>
      </dgm:t>
    </dgm:pt>
    <dgm:pt modelId="{2578787D-F4B0-463A-AA6F-94706894BC8C}" type="pres">
      <dgm:prSet presAssocID="{91651A17-950C-49EC-8C35-2517548AE9E6}" presName="dummy" presStyleCnt="0"/>
      <dgm:spPr/>
    </dgm:pt>
    <dgm:pt modelId="{7C884431-F906-455C-AAF5-4FBEC1E13C27}" type="pres">
      <dgm:prSet presAssocID="{8962C693-DF60-43F6-9F43-7615C2E1439A}" presName="sibTrans" presStyleLbl="sibTrans2D1" presStyleIdx="7" presStyleCnt="8"/>
      <dgm:spPr/>
      <dgm:t>
        <a:bodyPr/>
        <a:lstStyle/>
        <a:p>
          <a:endParaRPr lang="sr-Latn-RS"/>
        </a:p>
      </dgm:t>
    </dgm:pt>
  </dgm:ptLst>
  <dgm:cxnLst>
    <dgm:cxn modelId="{15B25BE7-B61F-4399-8DBB-F360C2BA96E5}" type="presOf" srcId="{686A1A37-AC61-4EC6-8398-59788F898E91}" destId="{44C62812-7B8C-4DB2-9C0D-14651D9AFC46}" srcOrd="0" destOrd="0" presId="urn:microsoft.com/office/officeart/2005/8/layout/radial6"/>
    <dgm:cxn modelId="{6AD463C1-088C-44BE-8C34-750F20CE8DA0}" type="presOf" srcId="{3FA5C700-C8EE-4CAC-8DA0-0BA7CA952C72}" destId="{A14630AA-C1BD-4A7E-B665-0A7C9B6C19C9}" srcOrd="0" destOrd="0" presId="urn:microsoft.com/office/officeart/2005/8/layout/radial6"/>
    <dgm:cxn modelId="{D6D3D766-AAF1-452B-B7A5-DE64D7EFBDAC}" srcId="{7D1C9009-9B60-4C15-8E3B-F949FAB90776}" destId="{DC185536-47EC-480B-B419-24BC666B206E}" srcOrd="1" destOrd="0" parTransId="{43B3845C-4A8E-4186-AC01-CB23C9CE3CE4}" sibTransId="{FF327DB0-0FCC-45EC-A004-6349AB5E0A19}"/>
    <dgm:cxn modelId="{28F1F12C-F4AD-4E97-81E8-8618F0209646}" srcId="{B1BE2A8E-285E-4C69-9BFF-CE48B252AA50}" destId="{9ED1A3B2-A381-4201-823D-E4B4F944886D}" srcOrd="0" destOrd="0" parTransId="{73ADFC91-EAB5-4621-8C76-D207DF7E46EB}" sibTransId="{BBBE51B8-3D99-4D37-A53E-85F69FB1F8D4}"/>
    <dgm:cxn modelId="{3BA8FFD8-B6F3-4518-99B6-8F25F307CF52}" srcId="{9ED1A3B2-A381-4201-823D-E4B4F944886D}" destId="{3FA5C700-C8EE-4CAC-8DA0-0BA7CA952C72}" srcOrd="1" destOrd="0" parTransId="{6970CC38-AACF-4350-BF4D-BD796B05B1FA}" sibTransId="{61B610E5-4DC8-4394-A22C-5BBE6CDEE232}"/>
    <dgm:cxn modelId="{C11E6F22-FD2F-49D2-BD48-3542B5EC8C51}" type="presOf" srcId="{F67939D1-3ADF-4276-A6FA-0083CE5DA4FA}" destId="{C0575E5C-DEAA-49FF-9C6A-0DF4C03D040D}" srcOrd="0" destOrd="0" presId="urn:microsoft.com/office/officeart/2005/8/layout/radial6"/>
    <dgm:cxn modelId="{65DC7EE8-791F-4453-AEE4-351692992E5F}" type="presOf" srcId="{B1BE2A8E-285E-4C69-9BFF-CE48B252AA50}" destId="{F4B68BA8-694B-4B7F-8215-68903FFCD2D7}" srcOrd="0" destOrd="0" presId="urn:microsoft.com/office/officeart/2005/8/layout/radial6"/>
    <dgm:cxn modelId="{464AEB83-A961-4BF3-980D-8DBCF9264695}" srcId="{343B6168-99DB-4C0C-9BE7-E54D7B80C5AD}" destId="{352A865C-AD96-4AB1-8A5C-397B7A7D9B07}" srcOrd="1" destOrd="0" parTransId="{7EC1ADA9-9F6E-4AFC-AE86-4831D523AA38}" sibTransId="{7473CF13-22F0-41AF-BD4E-305659448BE2}"/>
    <dgm:cxn modelId="{47BC94C2-46D4-453B-A292-6076A9F8EE3B}" srcId="{9ED1A3B2-A381-4201-823D-E4B4F944886D}" destId="{8329AE49-ECD5-4C13-B90F-CA83B6E6F994}" srcOrd="3" destOrd="0" parTransId="{6A3537F1-6C7A-4D5E-9BC9-14D14BE7BA95}" sibTransId="{9CB0C477-89B3-4058-B341-9FC9F0AB6BB2}"/>
    <dgm:cxn modelId="{79367CFA-29E9-494C-A699-58E7C53282C6}" type="presOf" srcId="{61B610E5-4DC8-4394-A22C-5BBE6CDEE232}" destId="{5D42F3FF-3AAD-4819-B004-ADDCB69227EB}" srcOrd="0" destOrd="0" presId="urn:microsoft.com/office/officeart/2005/8/layout/radial6"/>
    <dgm:cxn modelId="{3E3F65F0-4760-477C-86B5-CB390EDD29DB}" type="presOf" srcId="{8962C693-DF60-43F6-9F43-7615C2E1439A}" destId="{7C884431-F906-455C-AAF5-4FBEC1E13C27}" srcOrd="0" destOrd="0" presId="urn:microsoft.com/office/officeart/2005/8/layout/radial6"/>
    <dgm:cxn modelId="{DA7610CE-0D19-48FA-ADF1-4992EAE53341}" type="presOf" srcId="{9CB0C477-89B3-4058-B341-9FC9F0AB6BB2}" destId="{1EBC4AA2-7966-4002-8CE2-7479E65C1C79}" srcOrd="0" destOrd="0" presId="urn:microsoft.com/office/officeart/2005/8/layout/radial6"/>
    <dgm:cxn modelId="{B6507D96-25C4-4121-9433-2A113978B784}" srcId="{B1BE2A8E-285E-4C69-9BFF-CE48B252AA50}" destId="{C64FD589-26EA-483C-BB5E-C8324A82EAF5}" srcOrd="2" destOrd="0" parTransId="{1E312D33-14E1-4B2B-A210-2A735401CE1C}" sibTransId="{46E45D53-1277-4C97-8E3B-323B4EBF62F5}"/>
    <dgm:cxn modelId="{A14346A8-4918-4300-9891-20568D283921}" srcId="{9ED1A3B2-A381-4201-823D-E4B4F944886D}" destId="{9C6F0069-43DC-402D-BD84-1006528FCE04}" srcOrd="4" destOrd="0" parTransId="{44D9A023-5F81-4677-8A1D-494A76B02F4A}" sibTransId="{9FF20664-3F6F-4415-8233-D443550F6854}"/>
    <dgm:cxn modelId="{4E693A1F-A818-494A-9191-6DDA96FF0598}" type="presOf" srcId="{A7091EAC-498C-4E8C-B46B-331B042A0C75}" destId="{73F305AC-CFDC-45B1-8AB8-6FABD1C99179}" srcOrd="0" destOrd="0" presId="urn:microsoft.com/office/officeart/2005/8/layout/radial6"/>
    <dgm:cxn modelId="{9CBCBA83-8BC0-4D9D-8F59-4CE72862435A}" type="presOf" srcId="{91651A17-950C-49EC-8C35-2517548AE9E6}" destId="{2D6C03BD-4023-431E-84F6-C080A9961C8A}" srcOrd="0" destOrd="0" presId="urn:microsoft.com/office/officeart/2005/8/layout/radial6"/>
    <dgm:cxn modelId="{5C9EFB21-D730-469F-BCC2-6ADA252CF713}" type="presOf" srcId="{B658162B-CA61-458F-8F17-E18D499D4DE8}" destId="{84EFD8D8-F116-4363-8F07-0BDD118D8287}" srcOrd="0" destOrd="0" presId="urn:microsoft.com/office/officeart/2005/8/layout/radial6"/>
    <dgm:cxn modelId="{4A16358E-6F75-4AC0-B6E5-E26F15B1A750}" srcId="{B1BE2A8E-285E-4C69-9BFF-CE48B252AA50}" destId="{3BA9396D-1753-43D3-A703-A75A7C19204B}" srcOrd="1" destOrd="0" parTransId="{FDC0F8DA-00AF-40CD-B616-B7AA7472101C}" sibTransId="{869210E2-CDFB-49E6-A3F9-D5A55D2018F0}"/>
    <dgm:cxn modelId="{57289D19-F335-4D68-AC7E-5582D07598B2}" type="presOf" srcId="{9FF20664-3F6F-4415-8233-D443550F6854}" destId="{FC9B55A0-D6BC-47A3-92D9-CF0D462CBA3E}" srcOrd="0" destOrd="0" presId="urn:microsoft.com/office/officeart/2005/8/layout/radial6"/>
    <dgm:cxn modelId="{D5A26C81-B5CA-4FF9-85ED-60967857EFA6}" srcId="{B1BE2A8E-285E-4C69-9BFF-CE48B252AA50}" destId="{3641F520-BAF8-4BA4-A826-44FA753A5F4E}" srcOrd="3" destOrd="0" parTransId="{31D6B297-275C-4FAC-A07E-4467512471AD}" sibTransId="{53B82682-8E0C-4903-98EA-36CBB0B8A63B}"/>
    <dgm:cxn modelId="{AF333ABE-6D5B-4845-91C6-0C3A13CCB688}" type="presOf" srcId="{8329AE49-ECD5-4C13-B90F-CA83B6E6F994}" destId="{115526CD-270E-4C52-A164-15F2B6F9FE39}" srcOrd="0" destOrd="0" presId="urn:microsoft.com/office/officeart/2005/8/layout/radial6"/>
    <dgm:cxn modelId="{4E6E6427-5348-4ECF-99CC-46CA5F3BDA5F}" srcId="{B1BE2A8E-285E-4C69-9BFF-CE48B252AA50}" destId="{7D1C9009-9B60-4C15-8E3B-F949FAB90776}" srcOrd="4" destOrd="0" parTransId="{E75197AC-E7B0-4C26-9D1F-47E47BE7CCEF}" sibTransId="{9D56A871-CE7A-4922-AAF9-9D95A29D1039}"/>
    <dgm:cxn modelId="{BD8B088F-38DD-4C61-9C7F-39D38AF469D9}" type="presOf" srcId="{DB95B0B9-5D2D-4D1A-A4F8-70F45A0E9738}" destId="{19B05264-FBF1-4254-AA6E-8DA1048C9EC5}" srcOrd="0" destOrd="0" presId="urn:microsoft.com/office/officeart/2005/8/layout/radial6"/>
    <dgm:cxn modelId="{0BB795E9-FFF1-4A2D-878C-FAE1C6BDCC87}" type="presOf" srcId="{9C6F0069-43DC-402D-BD84-1006528FCE04}" destId="{5101AD7C-EA94-402A-A388-0FD916639D60}" srcOrd="0" destOrd="0" presId="urn:microsoft.com/office/officeart/2005/8/layout/radial6"/>
    <dgm:cxn modelId="{8AD44159-442C-4DEC-ACDC-2060DD6FE511}" srcId="{7D1C9009-9B60-4C15-8E3B-F949FAB90776}" destId="{BEBB7508-5593-4665-86D9-67DC9EEDFE00}" srcOrd="0" destOrd="0" parTransId="{C01D930E-241E-4B8F-9FFE-A12F23D4AE61}" sibTransId="{8C2D30BC-9728-4727-AC9C-7DD1886B66DA}"/>
    <dgm:cxn modelId="{0F519843-417F-4196-AE51-1E900F71077B}" srcId="{9ED1A3B2-A381-4201-823D-E4B4F944886D}" destId="{4746DA87-483C-4B84-9A22-BC58F96CB23A}" srcOrd="2" destOrd="0" parTransId="{8A92D324-8EB2-4984-ADCB-62EACF9FECFF}" sibTransId="{DB95B0B9-5D2D-4D1A-A4F8-70F45A0E9738}"/>
    <dgm:cxn modelId="{667A6532-F93A-4FD0-BD4D-A1165020F36F}" srcId="{343B6168-99DB-4C0C-9BE7-E54D7B80C5AD}" destId="{AC73436A-3EE6-4AB1-8B81-F0B7414514C2}" srcOrd="0" destOrd="0" parTransId="{67F09836-65ED-439A-8E55-BF0FF6A12BA6}" sibTransId="{6C19F97B-9D99-4777-817C-1695A372D4F1}"/>
    <dgm:cxn modelId="{3DFE3AE5-6DA5-4440-A66F-1437FD4DC5D4}" srcId="{B1BE2A8E-285E-4C69-9BFF-CE48B252AA50}" destId="{343B6168-99DB-4C0C-9BE7-E54D7B80C5AD}" srcOrd="5" destOrd="0" parTransId="{6F98FC42-2370-4FD0-A627-0708511F7F32}" sibTransId="{95FBDDB6-4174-4619-B543-81DEF6B7716A}"/>
    <dgm:cxn modelId="{E14E4EEE-087E-4E8C-92C7-D48A2C2A60C4}" srcId="{9ED1A3B2-A381-4201-823D-E4B4F944886D}" destId="{91651A17-950C-49EC-8C35-2517548AE9E6}" srcOrd="7" destOrd="0" parTransId="{842A79D3-4827-4424-A76D-539154392405}" sibTransId="{8962C693-DF60-43F6-9F43-7615C2E1439A}"/>
    <dgm:cxn modelId="{5EC1D513-D8D4-45F0-8AFD-7633B3DF7A52}" type="presOf" srcId="{4746DA87-483C-4B84-9A22-BC58F96CB23A}" destId="{E43F7264-94BE-4E7E-8A98-A0D70BB3AF06}" srcOrd="0" destOrd="0" presId="urn:microsoft.com/office/officeart/2005/8/layout/radial6"/>
    <dgm:cxn modelId="{C2BA2E7D-A4DC-497F-82AA-B05171512E7B}" srcId="{9ED1A3B2-A381-4201-823D-E4B4F944886D}" destId="{AE26BF5A-34A6-4192-8BEA-D9ECFB941642}" srcOrd="6" destOrd="0" parTransId="{053AEA0B-0F73-4DAC-9295-FCA55D0C5C5A}" sibTransId="{F67939D1-3ADF-4276-A6FA-0083CE5DA4FA}"/>
    <dgm:cxn modelId="{D9AC742A-917E-4818-8C2B-93B8B4D0D262}" type="presOf" srcId="{AE26BF5A-34A6-4192-8BEA-D9ECFB941642}" destId="{4F05B281-B6DB-45BB-A427-1BF92AADC139}" srcOrd="0" destOrd="0" presId="urn:microsoft.com/office/officeart/2005/8/layout/radial6"/>
    <dgm:cxn modelId="{30638209-A4D1-4BFE-943D-C66C72DB50AF}" srcId="{9ED1A3B2-A381-4201-823D-E4B4F944886D}" destId="{ED01A515-5448-4A3E-A2EC-575448D0F5AA}" srcOrd="5" destOrd="0" parTransId="{3C8BC949-583D-42C4-9E18-497A2FA6C1D3}" sibTransId="{B658162B-CA61-458F-8F17-E18D499D4DE8}"/>
    <dgm:cxn modelId="{FCCD6129-1EC0-448C-BF7A-51C6647345E8}" type="presOf" srcId="{ED01A515-5448-4A3E-A2EC-575448D0F5AA}" destId="{D19ADD6D-9F0A-4766-B637-BB2D5495A9BB}" srcOrd="0" destOrd="0" presId="urn:microsoft.com/office/officeart/2005/8/layout/radial6"/>
    <dgm:cxn modelId="{AE26F329-897E-412E-A92A-D95A8804158B}" srcId="{9ED1A3B2-A381-4201-823D-E4B4F944886D}" destId="{A7091EAC-498C-4E8C-B46B-331B042A0C75}" srcOrd="0" destOrd="0" parTransId="{5263AC43-AEF9-405C-B9BD-C1E77733E429}" sibTransId="{686A1A37-AC61-4EC6-8398-59788F898E91}"/>
    <dgm:cxn modelId="{3EF3403C-A42B-483C-89B0-BC54F70E5592}" type="presOf" srcId="{9ED1A3B2-A381-4201-823D-E4B4F944886D}" destId="{E59436B1-B652-4794-B4F4-4850647DACEB}" srcOrd="0" destOrd="0" presId="urn:microsoft.com/office/officeart/2005/8/layout/radial6"/>
    <dgm:cxn modelId="{D556896D-64B6-4407-9D72-65AD81369266}" type="presParOf" srcId="{F4B68BA8-694B-4B7F-8215-68903FFCD2D7}" destId="{E59436B1-B652-4794-B4F4-4850647DACEB}" srcOrd="0" destOrd="0" presId="urn:microsoft.com/office/officeart/2005/8/layout/radial6"/>
    <dgm:cxn modelId="{968B3330-4EC7-4038-9A79-3DB0A8717D55}" type="presParOf" srcId="{F4B68BA8-694B-4B7F-8215-68903FFCD2D7}" destId="{73F305AC-CFDC-45B1-8AB8-6FABD1C99179}" srcOrd="1" destOrd="0" presId="urn:microsoft.com/office/officeart/2005/8/layout/radial6"/>
    <dgm:cxn modelId="{083B0CD6-7D88-48FE-AFF8-2770061EF1B9}" type="presParOf" srcId="{F4B68BA8-694B-4B7F-8215-68903FFCD2D7}" destId="{DA491651-56D0-404C-82B0-25ACBF882A98}" srcOrd="2" destOrd="0" presId="urn:microsoft.com/office/officeart/2005/8/layout/radial6"/>
    <dgm:cxn modelId="{16D38BD4-C749-43E9-9B4D-823F3BABD9FB}" type="presParOf" srcId="{F4B68BA8-694B-4B7F-8215-68903FFCD2D7}" destId="{44C62812-7B8C-4DB2-9C0D-14651D9AFC46}" srcOrd="3" destOrd="0" presId="urn:microsoft.com/office/officeart/2005/8/layout/radial6"/>
    <dgm:cxn modelId="{260041D7-6D0A-428E-8B93-851C50B7B7FF}" type="presParOf" srcId="{F4B68BA8-694B-4B7F-8215-68903FFCD2D7}" destId="{A14630AA-C1BD-4A7E-B665-0A7C9B6C19C9}" srcOrd="4" destOrd="0" presId="urn:microsoft.com/office/officeart/2005/8/layout/radial6"/>
    <dgm:cxn modelId="{0CF0692D-2CC1-4A7C-9D34-EF2560B3E5F1}" type="presParOf" srcId="{F4B68BA8-694B-4B7F-8215-68903FFCD2D7}" destId="{B3474404-DEC3-43DE-B1B0-FCCBA45B0B53}" srcOrd="5" destOrd="0" presId="urn:microsoft.com/office/officeart/2005/8/layout/radial6"/>
    <dgm:cxn modelId="{AF9F521A-6219-4917-9E1D-59F3BF42F08F}" type="presParOf" srcId="{F4B68BA8-694B-4B7F-8215-68903FFCD2D7}" destId="{5D42F3FF-3AAD-4819-B004-ADDCB69227EB}" srcOrd="6" destOrd="0" presId="urn:microsoft.com/office/officeart/2005/8/layout/radial6"/>
    <dgm:cxn modelId="{FEBE1266-ACDB-43EC-B9AF-A927FC3322F9}" type="presParOf" srcId="{F4B68BA8-694B-4B7F-8215-68903FFCD2D7}" destId="{E43F7264-94BE-4E7E-8A98-A0D70BB3AF06}" srcOrd="7" destOrd="0" presId="urn:microsoft.com/office/officeart/2005/8/layout/radial6"/>
    <dgm:cxn modelId="{DF58FAA5-9051-47B7-9B31-61C6C5137AE0}" type="presParOf" srcId="{F4B68BA8-694B-4B7F-8215-68903FFCD2D7}" destId="{931EF9CE-45BC-491C-9A74-72874D860E58}" srcOrd="8" destOrd="0" presId="urn:microsoft.com/office/officeart/2005/8/layout/radial6"/>
    <dgm:cxn modelId="{8F9F5FD1-5694-48A5-BB25-459151FF677D}" type="presParOf" srcId="{F4B68BA8-694B-4B7F-8215-68903FFCD2D7}" destId="{19B05264-FBF1-4254-AA6E-8DA1048C9EC5}" srcOrd="9" destOrd="0" presId="urn:microsoft.com/office/officeart/2005/8/layout/radial6"/>
    <dgm:cxn modelId="{72A42ED5-3446-4DE8-A4D3-148A0A30BDBF}" type="presParOf" srcId="{F4B68BA8-694B-4B7F-8215-68903FFCD2D7}" destId="{115526CD-270E-4C52-A164-15F2B6F9FE39}" srcOrd="10" destOrd="0" presId="urn:microsoft.com/office/officeart/2005/8/layout/radial6"/>
    <dgm:cxn modelId="{F5160239-523C-416B-B3F0-76F9EFD3254F}" type="presParOf" srcId="{F4B68BA8-694B-4B7F-8215-68903FFCD2D7}" destId="{E442822E-2282-4D84-AEA3-97E5D7F5026E}" srcOrd="11" destOrd="0" presId="urn:microsoft.com/office/officeart/2005/8/layout/radial6"/>
    <dgm:cxn modelId="{5959F9D9-A684-41D8-BEE2-DE8852492309}" type="presParOf" srcId="{F4B68BA8-694B-4B7F-8215-68903FFCD2D7}" destId="{1EBC4AA2-7966-4002-8CE2-7479E65C1C79}" srcOrd="12" destOrd="0" presId="urn:microsoft.com/office/officeart/2005/8/layout/radial6"/>
    <dgm:cxn modelId="{0657E8C1-01D7-4CC0-B548-C8E5739E41EB}" type="presParOf" srcId="{F4B68BA8-694B-4B7F-8215-68903FFCD2D7}" destId="{5101AD7C-EA94-402A-A388-0FD916639D60}" srcOrd="13" destOrd="0" presId="urn:microsoft.com/office/officeart/2005/8/layout/radial6"/>
    <dgm:cxn modelId="{0DE83748-214B-4394-AFCC-50F73128CA7F}" type="presParOf" srcId="{F4B68BA8-694B-4B7F-8215-68903FFCD2D7}" destId="{97296767-E761-4683-B475-54E34622C9C1}" srcOrd="14" destOrd="0" presId="urn:microsoft.com/office/officeart/2005/8/layout/radial6"/>
    <dgm:cxn modelId="{6FAD0287-3642-4BC3-838C-432047BEF64F}" type="presParOf" srcId="{F4B68BA8-694B-4B7F-8215-68903FFCD2D7}" destId="{FC9B55A0-D6BC-47A3-92D9-CF0D462CBA3E}" srcOrd="15" destOrd="0" presId="urn:microsoft.com/office/officeart/2005/8/layout/radial6"/>
    <dgm:cxn modelId="{85324FF1-B5A8-42C3-9CD8-B8F3A7B41DAF}" type="presParOf" srcId="{F4B68BA8-694B-4B7F-8215-68903FFCD2D7}" destId="{D19ADD6D-9F0A-4766-B637-BB2D5495A9BB}" srcOrd="16" destOrd="0" presId="urn:microsoft.com/office/officeart/2005/8/layout/radial6"/>
    <dgm:cxn modelId="{363F0F02-6E41-404E-B2E5-4890434DECC7}" type="presParOf" srcId="{F4B68BA8-694B-4B7F-8215-68903FFCD2D7}" destId="{CB9DB137-9ACF-4A5D-915D-C6DEF62C671A}" srcOrd="17" destOrd="0" presId="urn:microsoft.com/office/officeart/2005/8/layout/radial6"/>
    <dgm:cxn modelId="{C75A112C-7212-4B80-9DA4-CA7F2DD70EB5}" type="presParOf" srcId="{F4B68BA8-694B-4B7F-8215-68903FFCD2D7}" destId="{84EFD8D8-F116-4363-8F07-0BDD118D8287}" srcOrd="18" destOrd="0" presId="urn:microsoft.com/office/officeart/2005/8/layout/radial6"/>
    <dgm:cxn modelId="{F93707E6-5B1F-4F40-A3A3-B884267CE7F5}" type="presParOf" srcId="{F4B68BA8-694B-4B7F-8215-68903FFCD2D7}" destId="{4F05B281-B6DB-45BB-A427-1BF92AADC139}" srcOrd="19" destOrd="0" presId="urn:microsoft.com/office/officeart/2005/8/layout/radial6"/>
    <dgm:cxn modelId="{3D4ADB0D-3A32-46EB-993B-C2B89385D5E3}" type="presParOf" srcId="{F4B68BA8-694B-4B7F-8215-68903FFCD2D7}" destId="{FEDFE719-4F44-4DDA-B702-82A372856A51}" srcOrd="20" destOrd="0" presId="urn:microsoft.com/office/officeart/2005/8/layout/radial6"/>
    <dgm:cxn modelId="{EBDDFBD5-050A-401C-B541-60C312E8BADC}" type="presParOf" srcId="{F4B68BA8-694B-4B7F-8215-68903FFCD2D7}" destId="{C0575E5C-DEAA-49FF-9C6A-0DF4C03D040D}" srcOrd="21" destOrd="0" presId="urn:microsoft.com/office/officeart/2005/8/layout/radial6"/>
    <dgm:cxn modelId="{FD35A212-0E1F-4819-BF1F-B29719BECB43}" type="presParOf" srcId="{F4B68BA8-694B-4B7F-8215-68903FFCD2D7}" destId="{2D6C03BD-4023-431E-84F6-C080A9961C8A}" srcOrd="22" destOrd="0" presId="urn:microsoft.com/office/officeart/2005/8/layout/radial6"/>
    <dgm:cxn modelId="{BC555FE2-565F-4CC2-844D-BACDB94E3D46}" type="presParOf" srcId="{F4B68BA8-694B-4B7F-8215-68903FFCD2D7}" destId="{2578787D-F4B0-463A-AA6F-94706894BC8C}" srcOrd="23" destOrd="0" presId="urn:microsoft.com/office/officeart/2005/8/layout/radial6"/>
    <dgm:cxn modelId="{6F30A1FC-C56F-4DA2-B79C-F00209C57B2B}" type="presParOf" srcId="{F4B68BA8-694B-4B7F-8215-68903FFCD2D7}" destId="{7C884431-F906-455C-AAF5-4FBEC1E13C27}" srcOrd="24" destOrd="0" presId="urn:microsoft.com/office/officeart/2005/8/layout/radial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38A603F-EC40-41E4-BA70-D5C5F8781BC3}">
      <dsp:nvSpPr>
        <dsp:cNvPr id="0" name=""/>
        <dsp:cNvSpPr/>
      </dsp:nvSpPr>
      <dsp:spPr>
        <a:xfrm>
          <a:off x="2045139" y="2205355"/>
          <a:ext cx="2280191" cy="2164526"/>
        </a:xfrm>
        <a:prstGeom prst="ellipse">
          <a:avLst/>
        </a:prstGeom>
        <a:gradFill rotWithShape="1">
          <a:gsLst>
            <a:gs pos="0">
              <a:schemeClr val="accent5">
                <a:shade val="45000"/>
                <a:satMod val="155000"/>
              </a:schemeClr>
            </a:gs>
            <a:gs pos="60000">
              <a:schemeClr val="accent5">
                <a:shade val="95000"/>
                <a:satMod val="150000"/>
              </a:schemeClr>
            </a:gs>
            <a:gs pos="100000">
              <a:schemeClr val="accent5">
                <a:tint val="87000"/>
                <a:satMod val="250000"/>
              </a:schemeClr>
            </a:gs>
          </a:gsLst>
          <a:lin ang="16200000" scaled="0"/>
        </a:gradFill>
        <a:ln w="9525" cap="flat" cmpd="sng" algn="ctr">
          <a:solidFill>
            <a:schemeClr val="accent5">
              <a:satMod val="150000"/>
            </a:schemeClr>
          </a:solidFill>
          <a:prstDash val="solid"/>
        </a:ln>
        <a:effectLst>
          <a:outerShdw blurRad="65500" dist="38100" dir="5400000" rotWithShape="0">
            <a:srgbClr val="000000">
              <a:alpha val="40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sr-Cyrl-RS" sz="2400" kern="1200" dirty="0"/>
            <a:t>Ко учествује у изради буџета</a:t>
          </a:r>
          <a:r>
            <a:rPr lang="en-US" sz="2400" kern="1200" dirty="0"/>
            <a:t>?</a:t>
          </a:r>
        </a:p>
      </dsp:txBody>
      <dsp:txXfrm>
        <a:off x="2045139" y="2205355"/>
        <a:ext cx="2280191" cy="2164526"/>
      </dsp:txXfrm>
    </dsp:sp>
    <dsp:sp modelId="{1B17F103-9216-4974-BE9E-F576C0AB9A07}">
      <dsp:nvSpPr>
        <dsp:cNvPr id="0" name=""/>
        <dsp:cNvSpPr/>
      </dsp:nvSpPr>
      <dsp:spPr>
        <a:xfrm rot="10860210">
          <a:off x="783746" y="3006414"/>
          <a:ext cx="1192295"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DBDFA7ED-47C4-4DAE-BCB0-FDCE24E0A939}">
      <dsp:nvSpPr>
        <dsp:cNvPr id="0" name=""/>
        <dsp:cNvSpPr/>
      </dsp:nvSpPr>
      <dsp:spPr>
        <a:xfrm>
          <a:off x="224144" y="2903164"/>
          <a:ext cx="1119386" cy="684782"/>
        </a:xfrm>
        <a:prstGeom prst="roundRect">
          <a:avLst>
            <a:gd name="adj" fmla="val 10000"/>
          </a:avLst>
        </a:prstGeom>
        <a:gradFill rotWithShape="1">
          <a:gsLst>
            <a:gs pos="0">
              <a:schemeClr val="accent5">
                <a:shade val="45000"/>
                <a:satMod val="155000"/>
              </a:schemeClr>
            </a:gs>
            <a:gs pos="60000">
              <a:schemeClr val="accent5">
                <a:shade val="95000"/>
                <a:satMod val="150000"/>
              </a:schemeClr>
            </a:gs>
            <a:gs pos="100000">
              <a:schemeClr val="accent5">
                <a:tint val="87000"/>
                <a:satMod val="250000"/>
              </a:schemeClr>
            </a:gs>
          </a:gsLst>
          <a:lin ang="16200000" scaled="0"/>
        </a:gradFill>
        <a:ln w="9525" cap="flat" cmpd="sng" algn="ctr">
          <a:solidFill>
            <a:schemeClr val="accent5">
              <a:satMod val="150000"/>
            </a:schemeClr>
          </a:solidFill>
          <a:prstDash val="solid"/>
        </a:ln>
        <a:effectLst>
          <a:outerShdw blurRad="65500" dist="38100" dir="5400000" rotWithShape="0">
            <a:srgbClr val="000000">
              <a:alpha val="40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Месне заједнице</a:t>
          </a:r>
          <a:endParaRPr lang="en-US" sz="1400" kern="1200" dirty="0"/>
        </a:p>
      </dsp:txBody>
      <dsp:txXfrm>
        <a:off x="224144" y="2903164"/>
        <a:ext cx="1119386" cy="684782"/>
      </dsp:txXfrm>
    </dsp:sp>
    <dsp:sp modelId="{FDD76D25-2A08-46FF-8C07-2877A0C9FB2D}">
      <dsp:nvSpPr>
        <dsp:cNvPr id="0" name=""/>
        <dsp:cNvSpPr/>
      </dsp:nvSpPr>
      <dsp:spPr>
        <a:xfrm rot="13119296">
          <a:off x="867877" y="1802160"/>
          <a:ext cx="1544483"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8B915FF-FAD2-4327-A8E8-FB9B137542A2}">
      <dsp:nvSpPr>
        <dsp:cNvPr id="0" name=""/>
        <dsp:cNvSpPr/>
      </dsp:nvSpPr>
      <dsp:spPr>
        <a:xfrm>
          <a:off x="-8050" y="489141"/>
          <a:ext cx="2090217" cy="2160470"/>
        </a:xfrm>
        <a:prstGeom prst="roundRect">
          <a:avLst>
            <a:gd name="adj" fmla="val 10000"/>
          </a:avLst>
        </a:prstGeom>
        <a:gradFill rotWithShape="1">
          <a:gsLst>
            <a:gs pos="0">
              <a:schemeClr val="accent5">
                <a:shade val="45000"/>
                <a:satMod val="155000"/>
              </a:schemeClr>
            </a:gs>
            <a:gs pos="60000">
              <a:schemeClr val="accent5">
                <a:shade val="95000"/>
                <a:satMod val="150000"/>
              </a:schemeClr>
            </a:gs>
            <a:gs pos="100000">
              <a:schemeClr val="accent5">
                <a:tint val="87000"/>
                <a:satMod val="250000"/>
              </a:schemeClr>
            </a:gs>
          </a:gsLst>
          <a:lin ang="16200000" scaled="0"/>
        </a:gradFill>
        <a:ln w="9525" cap="flat" cmpd="sng" algn="ctr">
          <a:solidFill>
            <a:schemeClr val="accent5">
              <a:satMod val="150000"/>
            </a:schemeClr>
          </a:solidFill>
          <a:prstDash val="solid"/>
        </a:ln>
        <a:effectLst>
          <a:outerShdw blurRad="65500" dist="38100" dir="5400000" rotWithShape="0">
            <a:srgbClr val="000000">
              <a:alpha val="40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Установе:</a:t>
          </a:r>
        </a:p>
        <a:p>
          <a:pPr lvl="0" algn="l" defTabSz="622300">
            <a:lnSpc>
              <a:spcPct val="90000"/>
            </a:lnSpc>
            <a:spcBef>
              <a:spcPct val="0"/>
            </a:spcBef>
            <a:spcAft>
              <a:spcPct val="35000"/>
            </a:spcAft>
          </a:pPr>
          <a:r>
            <a:rPr lang="sr-Cyrl-RS" sz="1400" kern="1200" dirty="0" smtClean="0"/>
            <a:t>- Позориште</a:t>
          </a:r>
          <a:endParaRPr lang="sr-Cyrl-RS" sz="1400" kern="1200" dirty="0"/>
        </a:p>
        <a:p>
          <a:pPr lvl="0" algn="l" defTabSz="622300">
            <a:lnSpc>
              <a:spcPct val="90000"/>
            </a:lnSpc>
            <a:spcBef>
              <a:spcPct val="0"/>
            </a:spcBef>
            <a:spcAft>
              <a:spcPct val="35000"/>
            </a:spcAft>
          </a:pPr>
          <a:r>
            <a:rPr lang="sr-Cyrl-RS" sz="1400" kern="1200" dirty="0"/>
            <a:t>-Библиотека</a:t>
          </a:r>
        </a:p>
        <a:p>
          <a:pPr lvl="0" algn="l" defTabSz="622300">
            <a:lnSpc>
              <a:spcPct val="90000"/>
            </a:lnSpc>
            <a:spcBef>
              <a:spcPct val="0"/>
            </a:spcBef>
            <a:spcAft>
              <a:spcPct val="35000"/>
            </a:spcAft>
          </a:pPr>
          <a:r>
            <a:rPr lang="sr-Cyrl-RS" sz="1400" kern="1200" dirty="0"/>
            <a:t>-Туристичка организација</a:t>
          </a:r>
        </a:p>
        <a:p>
          <a:pPr lvl="0" algn="l" defTabSz="622300">
            <a:lnSpc>
              <a:spcPct val="90000"/>
            </a:lnSpc>
            <a:spcBef>
              <a:spcPct val="0"/>
            </a:spcBef>
            <a:spcAft>
              <a:spcPct val="35000"/>
            </a:spcAft>
          </a:pPr>
          <a:r>
            <a:rPr lang="sr-Cyrl-RS" sz="1400" kern="1200" dirty="0"/>
            <a:t>-Установа за спорт</a:t>
          </a:r>
        </a:p>
        <a:p>
          <a:pPr lvl="0" algn="ctr" defTabSz="622300">
            <a:lnSpc>
              <a:spcPct val="90000"/>
            </a:lnSpc>
            <a:spcBef>
              <a:spcPct val="0"/>
            </a:spcBef>
            <a:spcAft>
              <a:spcPct val="35000"/>
            </a:spcAft>
          </a:pPr>
          <a:endParaRPr lang="en-US" sz="800" kern="1200" dirty="0"/>
        </a:p>
      </dsp:txBody>
      <dsp:txXfrm>
        <a:off x="-8050" y="489141"/>
        <a:ext cx="2090217" cy="2160470"/>
      </dsp:txXfrm>
    </dsp:sp>
    <dsp:sp modelId="{EA842F94-5DAB-40BA-A137-4DDCD4A7DE5B}">
      <dsp:nvSpPr>
        <dsp:cNvPr id="0" name=""/>
        <dsp:cNvSpPr/>
      </dsp:nvSpPr>
      <dsp:spPr>
        <a:xfrm rot="15953976">
          <a:off x="2581173" y="1355941"/>
          <a:ext cx="1207777"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9EC9E4-4DCD-4C5C-B3E7-3180A7E676BC}">
      <dsp:nvSpPr>
        <dsp:cNvPr id="0" name=""/>
        <dsp:cNvSpPr/>
      </dsp:nvSpPr>
      <dsp:spPr>
        <a:xfrm>
          <a:off x="2403435" y="442647"/>
          <a:ext cx="1226013" cy="980810"/>
        </a:xfrm>
        <a:prstGeom prst="roundRect">
          <a:avLst>
            <a:gd name="adj" fmla="val 10000"/>
          </a:avLst>
        </a:prstGeom>
        <a:gradFill rotWithShape="1">
          <a:gsLst>
            <a:gs pos="0">
              <a:schemeClr val="accent5">
                <a:shade val="45000"/>
                <a:satMod val="155000"/>
              </a:schemeClr>
            </a:gs>
            <a:gs pos="60000">
              <a:schemeClr val="accent5">
                <a:shade val="95000"/>
                <a:satMod val="150000"/>
              </a:schemeClr>
            </a:gs>
            <a:gs pos="100000">
              <a:schemeClr val="accent5">
                <a:tint val="87000"/>
                <a:satMod val="250000"/>
              </a:schemeClr>
            </a:gs>
          </a:gsLst>
          <a:lin ang="16200000" scaled="0"/>
        </a:gradFill>
        <a:ln w="9525" cap="flat" cmpd="sng" algn="ctr">
          <a:solidFill>
            <a:schemeClr val="accent5">
              <a:satMod val="150000"/>
            </a:schemeClr>
          </a:solidFill>
          <a:prstDash val="solid"/>
        </a:ln>
        <a:effectLst>
          <a:outerShdw blurRad="65500" dist="38100" dir="5400000" rotWithShape="0">
            <a:srgbClr val="000000">
              <a:alpha val="40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Општинска власт и стручне службе</a:t>
          </a:r>
          <a:endParaRPr lang="en-US" sz="1400" kern="1200" dirty="0"/>
        </a:p>
      </dsp:txBody>
      <dsp:txXfrm>
        <a:off x="2403435" y="442647"/>
        <a:ext cx="1226013" cy="980810"/>
      </dsp:txXfrm>
    </dsp:sp>
    <dsp:sp modelId="{FBD8A9BB-6C42-4425-B777-7048E4BC7509}">
      <dsp:nvSpPr>
        <dsp:cNvPr id="0" name=""/>
        <dsp:cNvSpPr/>
      </dsp:nvSpPr>
      <dsp:spPr>
        <a:xfrm rot="18217134">
          <a:off x="3492343" y="1475706"/>
          <a:ext cx="1618282"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BD46BF-6C10-4C41-9833-659933681F6E}">
      <dsp:nvSpPr>
        <dsp:cNvPr id="0" name=""/>
        <dsp:cNvSpPr/>
      </dsp:nvSpPr>
      <dsp:spPr>
        <a:xfrm>
          <a:off x="3879733" y="442658"/>
          <a:ext cx="1607867" cy="1182504"/>
        </a:xfrm>
        <a:prstGeom prst="roundRect">
          <a:avLst>
            <a:gd name="adj" fmla="val 10000"/>
          </a:avLst>
        </a:prstGeom>
        <a:gradFill rotWithShape="1">
          <a:gsLst>
            <a:gs pos="0">
              <a:schemeClr val="accent5">
                <a:shade val="45000"/>
                <a:satMod val="155000"/>
              </a:schemeClr>
            </a:gs>
            <a:gs pos="60000">
              <a:schemeClr val="accent5">
                <a:shade val="95000"/>
                <a:satMod val="150000"/>
              </a:schemeClr>
            </a:gs>
            <a:gs pos="100000">
              <a:schemeClr val="accent5">
                <a:tint val="87000"/>
                <a:satMod val="250000"/>
              </a:schemeClr>
            </a:gs>
          </a:gsLst>
          <a:lin ang="16200000" scaled="0"/>
        </a:gradFill>
        <a:ln w="9525" cap="flat" cmpd="sng" algn="ctr">
          <a:solidFill>
            <a:schemeClr val="accent5">
              <a:satMod val="150000"/>
            </a:schemeClr>
          </a:solidFill>
          <a:prstDash val="solid"/>
        </a:ln>
        <a:effectLst>
          <a:outerShdw blurRad="65500" dist="38100" dir="5400000" rotWithShape="0">
            <a:srgbClr val="000000">
              <a:alpha val="40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-Предшколска установа</a:t>
          </a:r>
        </a:p>
        <a:p>
          <a:pPr lvl="0" algn="ctr" defTabSz="622300">
            <a:lnSpc>
              <a:spcPct val="90000"/>
            </a:lnSpc>
            <a:spcBef>
              <a:spcPct val="0"/>
            </a:spcBef>
            <a:spcAft>
              <a:spcPct val="35000"/>
            </a:spcAft>
          </a:pPr>
          <a:r>
            <a:rPr lang="sr-Cyrl-RS" sz="1400" kern="1200" dirty="0"/>
            <a:t>-Основне школе</a:t>
          </a:r>
        </a:p>
        <a:p>
          <a:pPr lvl="0" algn="ctr" defTabSz="622300">
            <a:lnSpc>
              <a:spcPct val="90000"/>
            </a:lnSpc>
            <a:spcBef>
              <a:spcPct val="0"/>
            </a:spcBef>
            <a:spcAft>
              <a:spcPct val="35000"/>
            </a:spcAft>
          </a:pPr>
          <a:r>
            <a:rPr lang="sr-Cyrl-RS" sz="1400" kern="1200" dirty="0"/>
            <a:t>-</a:t>
          </a:r>
          <a:r>
            <a:rPr lang="sr-Cyrl-RS" sz="1400" kern="1200" dirty="0" smtClean="0"/>
            <a:t>Средња </a:t>
          </a:r>
          <a:r>
            <a:rPr lang="sr-Cyrl-RS" sz="1400" kern="1200" dirty="0"/>
            <a:t>школе</a:t>
          </a:r>
          <a:endParaRPr lang="en-US" sz="1400" kern="1200" dirty="0"/>
        </a:p>
      </dsp:txBody>
      <dsp:txXfrm>
        <a:off x="3879733" y="442658"/>
        <a:ext cx="1607867" cy="1182504"/>
      </dsp:txXfrm>
    </dsp:sp>
    <dsp:sp modelId="{5587016C-A0FA-4F4B-A93A-619E3C6DAE9A}">
      <dsp:nvSpPr>
        <dsp:cNvPr id="0" name=""/>
        <dsp:cNvSpPr/>
      </dsp:nvSpPr>
      <dsp:spPr>
        <a:xfrm rot="20290572">
          <a:off x="4263646" y="2298521"/>
          <a:ext cx="1536569"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A97BD5D-D88B-4BDF-9C04-9A8FDBA87F2E}">
      <dsp:nvSpPr>
        <dsp:cNvPr id="0" name=""/>
        <dsp:cNvSpPr/>
      </dsp:nvSpPr>
      <dsp:spPr>
        <a:xfrm>
          <a:off x="5145155" y="1918956"/>
          <a:ext cx="1199997" cy="687067"/>
        </a:xfrm>
        <a:prstGeom prst="roundRect">
          <a:avLst>
            <a:gd name="adj" fmla="val 10000"/>
          </a:avLst>
        </a:prstGeom>
        <a:gradFill rotWithShape="1">
          <a:gsLst>
            <a:gs pos="0">
              <a:schemeClr val="accent5">
                <a:shade val="45000"/>
                <a:satMod val="155000"/>
              </a:schemeClr>
            </a:gs>
            <a:gs pos="60000">
              <a:schemeClr val="accent5">
                <a:shade val="95000"/>
                <a:satMod val="150000"/>
              </a:schemeClr>
            </a:gs>
            <a:gs pos="100000">
              <a:schemeClr val="accent5">
                <a:tint val="87000"/>
                <a:satMod val="250000"/>
              </a:schemeClr>
            </a:gs>
          </a:gsLst>
          <a:lin ang="16200000" scaled="0"/>
        </a:gradFill>
        <a:ln w="9525" cap="flat" cmpd="sng" algn="ctr">
          <a:solidFill>
            <a:schemeClr val="accent5">
              <a:satMod val="150000"/>
            </a:schemeClr>
          </a:solidFill>
          <a:prstDash val="solid"/>
        </a:ln>
        <a:effectLst>
          <a:outerShdw blurRad="65500" dist="38100" dir="5400000" rotWithShape="0">
            <a:srgbClr val="000000">
              <a:alpha val="40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smtClean="0"/>
            <a:t>Грађанство</a:t>
          </a:r>
          <a:endParaRPr lang="en-US" sz="1400" kern="1200" dirty="0"/>
        </a:p>
      </dsp:txBody>
      <dsp:txXfrm>
        <a:off x="5145155" y="1918956"/>
        <a:ext cx="1199997" cy="687067"/>
      </dsp:txXfrm>
    </dsp:sp>
    <dsp:sp modelId="{284CB80C-4A81-4C68-A0A3-0C7778EF5784}">
      <dsp:nvSpPr>
        <dsp:cNvPr id="0" name=""/>
        <dsp:cNvSpPr/>
      </dsp:nvSpPr>
      <dsp:spPr>
        <a:xfrm>
          <a:off x="4408667" y="3038037"/>
          <a:ext cx="1431861" cy="499162"/>
        </a:xfrm>
        <a:prstGeom prst="leftArrow">
          <a:avLst>
            <a:gd name="adj1" fmla="val 60000"/>
            <a:gd name="adj2" fmla="val 50000"/>
          </a:avLst>
        </a:prstGeom>
        <a:solidFill>
          <a:schemeClr val="accent5">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EC7C03A-703D-4B14-80CF-03DA2C962947}">
      <dsp:nvSpPr>
        <dsp:cNvPr id="0" name=""/>
        <dsp:cNvSpPr/>
      </dsp:nvSpPr>
      <dsp:spPr>
        <a:xfrm>
          <a:off x="5113386" y="2973460"/>
          <a:ext cx="1454284" cy="628317"/>
        </a:xfrm>
        <a:prstGeom prst="roundRect">
          <a:avLst>
            <a:gd name="adj" fmla="val 10000"/>
          </a:avLst>
        </a:prstGeom>
        <a:gradFill rotWithShape="1">
          <a:gsLst>
            <a:gs pos="0">
              <a:schemeClr val="accent5">
                <a:shade val="45000"/>
                <a:satMod val="155000"/>
              </a:schemeClr>
            </a:gs>
            <a:gs pos="60000">
              <a:schemeClr val="accent5">
                <a:shade val="95000"/>
                <a:satMod val="150000"/>
              </a:schemeClr>
            </a:gs>
            <a:gs pos="100000">
              <a:schemeClr val="accent5">
                <a:tint val="87000"/>
                <a:satMod val="250000"/>
              </a:schemeClr>
            </a:gs>
          </a:gsLst>
          <a:lin ang="16200000" scaled="0"/>
        </a:gradFill>
        <a:ln w="9525" cap="flat" cmpd="sng" algn="ctr">
          <a:solidFill>
            <a:schemeClr val="accent5">
              <a:satMod val="150000"/>
            </a:schemeClr>
          </a:solidFill>
          <a:prstDash val="solid"/>
        </a:ln>
        <a:effectLst>
          <a:outerShdw blurRad="65500" dist="38100" dir="5400000" rotWithShape="0">
            <a:srgbClr val="000000">
              <a:alpha val="40000"/>
            </a:srgbClr>
          </a:outerShdw>
        </a:effectLst>
      </dsp:spPr>
      <dsp:style>
        <a:lnRef idx="1">
          <a:schemeClr val="accent5"/>
        </a:lnRef>
        <a:fillRef idx="3">
          <a:schemeClr val="accent5"/>
        </a:fillRef>
        <a:effectRef idx="2">
          <a:schemeClr val="accent5"/>
        </a:effectRef>
        <a:fontRef idx="minor">
          <a:schemeClr val="lt1"/>
        </a:fontRef>
      </dsp:style>
      <dsp:txBody>
        <a:bodyPr spcFirstLastPara="0" vert="horz" wrap="square" lIns="26670" tIns="26670" rIns="26670" bIns="26670" numCol="1" spcCol="1270" anchor="ctr" anchorCtr="0">
          <a:noAutofit/>
        </a:bodyPr>
        <a:lstStyle/>
        <a:p>
          <a:pPr lvl="0" algn="ctr" defTabSz="622300">
            <a:lnSpc>
              <a:spcPct val="90000"/>
            </a:lnSpc>
            <a:spcBef>
              <a:spcPct val="0"/>
            </a:spcBef>
            <a:spcAft>
              <a:spcPct val="35000"/>
            </a:spcAft>
          </a:pPr>
          <a:r>
            <a:rPr lang="sr-Cyrl-RS" sz="1400" kern="1200" dirty="0"/>
            <a:t>Невладине организације </a:t>
          </a:r>
          <a:endParaRPr lang="en-US" sz="1400" kern="1200" dirty="0"/>
        </a:p>
      </dsp:txBody>
      <dsp:txXfrm>
        <a:off x="5113386" y="2973460"/>
        <a:ext cx="1454284" cy="62831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9201674-1235-4FA7-9CBC-B675F6713E38}">
      <dsp:nvSpPr>
        <dsp:cNvPr id="0" name=""/>
        <dsp:cNvSpPr/>
      </dsp:nvSpPr>
      <dsp:spPr>
        <a:xfrm>
          <a:off x="1879998" y="2263316"/>
          <a:ext cx="519062" cy="2064042"/>
        </a:xfrm>
        <a:custGeom>
          <a:avLst/>
          <a:gdLst/>
          <a:ahLst/>
          <a:cxnLst/>
          <a:rect l="0" t="0" r="0" b="0"/>
          <a:pathLst>
            <a:path>
              <a:moveTo>
                <a:pt x="0" y="0"/>
              </a:moveTo>
              <a:lnTo>
                <a:pt x="259531" y="0"/>
              </a:lnTo>
              <a:lnTo>
                <a:pt x="259531" y="2064042"/>
              </a:lnTo>
              <a:lnTo>
                <a:pt x="519062" y="2064042"/>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311150">
            <a:lnSpc>
              <a:spcPct val="90000"/>
            </a:lnSpc>
            <a:spcBef>
              <a:spcPct val="0"/>
            </a:spcBef>
            <a:spcAft>
              <a:spcPct val="35000"/>
            </a:spcAft>
          </a:pPr>
          <a:endParaRPr lang="en-US" sz="700" kern="1200"/>
        </a:p>
      </dsp:txBody>
      <dsp:txXfrm>
        <a:off x="2086322" y="3242129"/>
        <a:ext cx="106415" cy="106415"/>
      </dsp:txXfrm>
    </dsp:sp>
    <dsp:sp modelId="{EE8B77DA-77C5-46AD-80A2-BD307CFE9F0A}">
      <dsp:nvSpPr>
        <dsp:cNvPr id="0" name=""/>
        <dsp:cNvSpPr/>
      </dsp:nvSpPr>
      <dsp:spPr>
        <a:xfrm>
          <a:off x="1879998" y="2263316"/>
          <a:ext cx="519062" cy="1479230"/>
        </a:xfrm>
        <a:custGeom>
          <a:avLst/>
          <a:gdLst/>
          <a:ahLst/>
          <a:cxnLst/>
          <a:rect l="0" t="0" r="0" b="0"/>
          <a:pathLst>
            <a:path>
              <a:moveTo>
                <a:pt x="0" y="0"/>
              </a:moveTo>
              <a:lnTo>
                <a:pt x="259531" y="0"/>
              </a:lnTo>
              <a:lnTo>
                <a:pt x="259531" y="1479230"/>
              </a:lnTo>
              <a:lnTo>
                <a:pt x="519062" y="1479230"/>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00338" y="2963739"/>
        <a:ext cx="78382" cy="78382"/>
      </dsp:txXfrm>
    </dsp:sp>
    <dsp:sp modelId="{531482B3-13DA-4E77-8EF9-7A508768A321}">
      <dsp:nvSpPr>
        <dsp:cNvPr id="0" name=""/>
        <dsp:cNvSpPr/>
      </dsp:nvSpPr>
      <dsp:spPr>
        <a:xfrm>
          <a:off x="1879998" y="2263316"/>
          <a:ext cx="519062" cy="900791"/>
        </a:xfrm>
        <a:custGeom>
          <a:avLst/>
          <a:gdLst/>
          <a:ahLst/>
          <a:cxnLst/>
          <a:rect l="0" t="0" r="0" b="0"/>
          <a:pathLst>
            <a:path>
              <a:moveTo>
                <a:pt x="0" y="0"/>
              </a:moveTo>
              <a:lnTo>
                <a:pt x="259531" y="0"/>
              </a:lnTo>
              <a:lnTo>
                <a:pt x="259531" y="900791"/>
              </a:lnTo>
              <a:lnTo>
                <a:pt x="519062" y="900791"/>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3538" y="2687720"/>
        <a:ext cx="51982" cy="51982"/>
      </dsp:txXfrm>
    </dsp:sp>
    <dsp:sp modelId="{F1903401-CDA9-4777-A04C-F19A89F110A0}">
      <dsp:nvSpPr>
        <dsp:cNvPr id="0" name=""/>
        <dsp:cNvSpPr/>
      </dsp:nvSpPr>
      <dsp:spPr>
        <a:xfrm>
          <a:off x="1879998" y="2263316"/>
          <a:ext cx="519062" cy="135114"/>
        </a:xfrm>
        <a:custGeom>
          <a:avLst/>
          <a:gdLst/>
          <a:ahLst/>
          <a:cxnLst/>
          <a:rect l="0" t="0" r="0" b="0"/>
          <a:pathLst>
            <a:path>
              <a:moveTo>
                <a:pt x="0" y="0"/>
              </a:moveTo>
              <a:lnTo>
                <a:pt x="259531" y="0"/>
              </a:lnTo>
              <a:lnTo>
                <a:pt x="259531" y="135114"/>
              </a:lnTo>
              <a:lnTo>
                <a:pt x="519062" y="135114"/>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26120" y="2317464"/>
        <a:ext cx="26818" cy="26818"/>
      </dsp:txXfrm>
    </dsp:sp>
    <dsp:sp modelId="{25CF5DCC-0AE9-4D09-ABC1-8BE4D97FDFCB}">
      <dsp:nvSpPr>
        <dsp:cNvPr id="0" name=""/>
        <dsp:cNvSpPr/>
      </dsp:nvSpPr>
      <dsp:spPr>
        <a:xfrm>
          <a:off x="1879998" y="960341"/>
          <a:ext cx="543043" cy="1302974"/>
        </a:xfrm>
        <a:custGeom>
          <a:avLst/>
          <a:gdLst/>
          <a:ahLst/>
          <a:cxnLst/>
          <a:rect l="0" t="0" r="0" b="0"/>
          <a:pathLst>
            <a:path>
              <a:moveTo>
                <a:pt x="0" y="1302974"/>
              </a:moveTo>
              <a:lnTo>
                <a:pt x="271521" y="1302974"/>
              </a:lnTo>
              <a:lnTo>
                <a:pt x="271521" y="0"/>
              </a:lnTo>
              <a:lnTo>
                <a:pt x="543043" y="0"/>
              </a:lnTo>
            </a:path>
          </a:pathLst>
        </a:custGeom>
        <a:noFill/>
        <a:ln w="425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n-US" sz="500" kern="1200"/>
        </a:p>
      </dsp:txBody>
      <dsp:txXfrm>
        <a:off x="2116230" y="1576538"/>
        <a:ext cx="70580" cy="70580"/>
      </dsp:txXfrm>
    </dsp:sp>
    <dsp:sp modelId="{D1C52863-34A6-4E04-9740-6E0567681A8F}">
      <dsp:nvSpPr>
        <dsp:cNvPr id="0" name=""/>
        <dsp:cNvSpPr/>
      </dsp:nvSpPr>
      <dsp:spPr>
        <a:xfrm rot="16200000">
          <a:off x="-725304" y="1535702"/>
          <a:ext cx="3755377" cy="1455227"/>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vert" wrap="square" lIns="19050" tIns="19050" rIns="19050" bIns="19050" numCol="1" spcCol="1270" anchor="ctr" anchorCtr="0">
          <a:noAutofit/>
        </a:bodyPr>
        <a:lstStyle/>
        <a:p>
          <a:pPr lvl="0" algn="ctr" defTabSz="1333500">
            <a:lnSpc>
              <a:spcPct val="90000"/>
            </a:lnSpc>
            <a:spcBef>
              <a:spcPct val="0"/>
            </a:spcBef>
            <a:spcAft>
              <a:spcPct val="35000"/>
            </a:spcAft>
          </a:pPr>
          <a:r>
            <a:rPr lang="sr-Cyrl-RS" sz="3000" kern="1200" dirty="0"/>
            <a:t>На основу чега се доноси буџет</a:t>
          </a:r>
          <a:r>
            <a:rPr lang="en-US" sz="3000" kern="1200" dirty="0"/>
            <a:t>? </a:t>
          </a:r>
        </a:p>
      </dsp:txBody>
      <dsp:txXfrm rot="16200000">
        <a:off x="-725304" y="1535702"/>
        <a:ext cx="3755377" cy="1455227"/>
      </dsp:txXfrm>
    </dsp:sp>
    <dsp:sp modelId="{AD67EDBF-32B4-495C-A262-4812FBE80932}">
      <dsp:nvSpPr>
        <dsp:cNvPr id="0" name=""/>
        <dsp:cNvSpPr/>
      </dsp:nvSpPr>
      <dsp:spPr>
        <a:xfrm>
          <a:off x="2423042" y="49912"/>
          <a:ext cx="4925648" cy="1820858"/>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t" anchorCtr="0">
          <a:noAutofit/>
        </a:bodyPr>
        <a:lstStyle/>
        <a:p>
          <a:pPr lvl="0" algn="l" defTabSz="622300">
            <a:lnSpc>
              <a:spcPct val="90000"/>
            </a:lnSpc>
            <a:spcBef>
              <a:spcPct val="0"/>
            </a:spcBef>
            <a:spcAft>
              <a:spcPct val="35000"/>
            </a:spcAft>
          </a:pPr>
          <a:r>
            <a:rPr lang="sr-Cyrl-RS" sz="1400" kern="1200" dirty="0"/>
            <a:t>Закони и прописи:</a:t>
          </a:r>
        </a:p>
        <a:p>
          <a:pPr lvl="0" algn="l" defTabSz="622300">
            <a:lnSpc>
              <a:spcPct val="90000"/>
            </a:lnSpc>
            <a:spcBef>
              <a:spcPct val="0"/>
            </a:spcBef>
            <a:spcAft>
              <a:spcPct val="35000"/>
            </a:spcAft>
          </a:pPr>
          <a:r>
            <a:rPr lang="sr-Cyrl-RS" sz="1400" kern="1200" dirty="0"/>
            <a:t>Закон о финансирању локалне самоуправе,</a:t>
          </a:r>
          <a:endParaRPr lang="sr-Latn-RS" sz="1400" kern="1200" dirty="0"/>
        </a:p>
        <a:p>
          <a:pPr lvl="0" algn="l" defTabSz="622300">
            <a:lnSpc>
              <a:spcPct val="90000"/>
            </a:lnSpc>
            <a:spcBef>
              <a:spcPct val="0"/>
            </a:spcBef>
            <a:spcAft>
              <a:spcPct val="35000"/>
            </a:spcAft>
          </a:pPr>
          <a:r>
            <a:rPr lang="sr-Cyrl-RS" sz="1400" kern="1200" dirty="0"/>
            <a:t>Закон о буџетском систему,</a:t>
          </a:r>
          <a:endParaRPr lang="sr-Latn-RS" sz="1400" kern="1200" dirty="0"/>
        </a:p>
        <a:p>
          <a:pPr lvl="0" algn="l" defTabSz="622300">
            <a:lnSpc>
              <a:spcPct val="90000"/>
            </a:lnSpc>
            <a:spcBef>
              <a:spcPct val="0"/>
            </a:spcBef>
            <a:spcAft>
              <a:spcPct val="35000"/>
            </a:spcAft>
          </a:pPr>
          <a:r>
            <a:rPr lang="sr-Cyrl-RS" sz="1400" kern="1200" dirty="0"/>
            <a:t>Закон о локалној самоуправи, </a:t>
          </a:r>
          <a:endParaRPr lang="sr-Latn-RS" sz="1400" kern="1200" dirty="0"/>
        </a:p>
        <a:p>
          <a:pPr lvl="0" algn="l" defTabSz="622300">
            <a:lnSpc>
              <a:spcPct val="90000"/>
            </a:lnSpc>
            <a:spcBef>
              <a:spcPct val="0"/>
            </a:spcBef>
            <a:spcAft>
              <a:spcPct val="35000"/>
            </a:spcAft>
          </a:pPr>
          <a:r>
            <a:rPr lang="sr-Cyrl-RS" sz="1400" kern="1200" dirty="0"/>
            <a:t>Упутство Министарства финансија за припрему одлуке о буџету за 2018. годину и др</a:t>
          </a:r>
          <a:r>
            <a:rPr lang="sr-Cyrl-RS" sz="1400" kern="1200" dirty="0" smtClean="0"/>
            <a:t>.                                                                   Сви посебни прописи којима су утврђене надлежности ЈЛС</a:t>
          </a:r>
          <a:endParaRPr lang="sr-Cyrl-RS" sz="1400" kern="1200" dirty="0"/>
        </a:p>
      </dsp:txBody>
      <dsp:txXfrm>
        <a:off x="2423042" y="49912"/>
        <a:ext cx="4925648" cy="1820858"/>
      </dsp:txXfrm>
    </dsp:sp>
    <dsp:sp modelId="{A288E7CD-845A-4B30-8D9E-0FCFF4059FF8}">
      <dsp:nvSpPr>
        <dsp:cNvPr id="0" name=""/>
        <dsp:cNvSpPr/>
      </dsp:nvSpPr>
      <dsp:spPr>
        <a:xfrm>
          <a:off x="2399061" y="2021069"/>
          <a:ext cx="4887730" cy="754722"/>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Стратешки документи:</a:t>
          </a:r>
        </a:p>
        <a:p>
          <a:pPr lvl="0" algn="l" defTabSz="622300">
            <a:lnSpc>
              <a:spcPct val="90000"/>
            </a:lnSpc>
            <a:spcBef>
              <a:spcPct val="0"/>
            </a:spcBef>
            <a:spcAft>
              <a:spcPct val="35000"/>
            </a:spcAft>
          </a:pPr>
          <a:r>
            <a:rPr lang="sr-Cyrl-RS" sz="1400" kern="1200" dirty="0"/>
            <a:t>Стратегија развоја</a:t>
          </a:r>
          <a:endParaRPr lang="sr-Latn-RS" sz="1400" kern="1200" dirty="0">
            <a:solidFill>
              <a:srgbClr val="FF0000"/>
            </a:solidFill>
          </a:endParaRPr>
        </a:p>
        <a:p>
          <a:pPr lvl="0" algn="l" defTabSz="622300">
            <a:lnSpc>
              <a:spcPct val="90000"/>
            </a:lnSpc>
            <a:spcBef>
              <a:spcPct val="0"/>
            </a:spcBef>
            <a:spcAft>
              <a:spcPct val="35000"/>
            </a:spcAft>
          </a:pPr>
          <a:r>
            <a:rPr lang="sr-Cyrl-RS" sz="1400" kern="1200" dirty="0"/>
            <a:t>Акциони планови за поједине области</a:t>
          </a:r>
          <a:endParaRPr lang="en-US" sz="1400" kern="1200" dirty="0"/>
        </a:p>
      </dsp:txBody>
      <dsp:txXfrm>
        <a:off x="2399061" y="2021069"/>
        <a:ext cx="4887730" cy="754722"/>
      </dsp:txXfrm>
    </dsp:sp>
    <dsp:sp modelId="{573F9BF2-AC82-43FC-A361-118085DB3D65}">
      <dsp:nvSpPr>
        <dsp:cNvPr id="0" name=""/>
        <dsp:cNvSpPr/>
      </dsp:nvSpPr>
      <dsp:spPr>
        <a:xfrm>
          <a:off x="2399061" y="2973605"/>
          <a:ext cx="4895853" cy="381004"/>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Потребе буџетских корисника</a:t>
          </a:r>
          <a:endParaRPr lang="en-US" sz="1400" kern="1200" dirty="0"/>
        </a:p>
      </dsp:txBody>
      <dsp:txXfrm>
        <a:off x="2399061" y="2973605"/>
        <a:ext cx="4895853" cy="381004"/>
      </dsp:txXfrm>
    </dsp:sp>
    <dsp:sp modelId="{B2DE3A8A-BA09-499F-9C72-0630724E4538}">
      <dsp:nvSpPr>
        <dsp:cNvPr id="0" name=""/>
        <dsp:cNvSpPr/>
      </dsp:nvSpPr>
      <dsp:spPr>
        <a:xfrm>
          <a:off x="2399061" y="3552423"/>
          <a:ext cx="4896736" cy="380245"/>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Започети пројекти из ранијих </a:t>
          </a:r>
          <a:r>
            <a:rPr lang="sr-Cyrl-RS" sz="1400" kern="1200" dirty="0" smtClean="0"/>
            <a:t>година; планирани пројекти </a:t>
          </a:r>
          <a:endParaRPr lang="en-US" sz="1400" kern="1200" dirty="0"/>
        </a:p>
      </dsp:txBody>
      <dsp:txXfrm>
        <a:off x="2399061" y="3552423"/>
        <a:ext cx="4896736" cy="380245"/>
      </dsp:txXfrm>
    </dsp:sp>
    <dsp:sp modelId="{94F14A6F-3CD0-4A17-88D3-6F4D0EB2D4E6}">
      <dsp:nvSpPr>
        <dsp:cNvPr id="0" name=""/>
        <dsp:cNvSpPr/>
      </dsp:nvSpPr>
      <dsp:spPr>
        <a:xfrm>
          <a:off x="2399061" y="4130482"/>
          <a:ext cx="4921313" cy="393751"/>
        </a:xfrm>
        <a:prstGeom prst="rect">
          <a:avLst/>
        </a:prstGeom>
        <a:gradFill rotWithShape="0">
          <a:gsLst>
            <a:gs pos="0">
              <a:schemeClr val="accent1">
                <a:hueOff val="0"/>
                <a:satOff val="0"/>
                <a:lumOff val="0"/>
                <a:alphaOff val="0"/>
                <a:tint val="65000"/>
                <a:satMod val="270000"/>
              </a:schemeClr>
            </a:gs>
            <a:gs pos="25000">
              <a:schemeClr val="accent1">
                <a:hueOff val="0"/>
                <a:satOff val="0"/>
                <a:lumOff val="0"/>
                <a:alphaOff val="0"/>
                <a:tint val="60000"/>
                <a:satMod val="300000"/>
              </a:schemeClr>
            </a:gs>
            <a:gs pos="100000">
              <a:schemeClr val="accent1">
                <a:hueOff val="0"/>
                <a:satOff val="0"/>
                <a:lumOff val="0"/>
                <a:alphaOff val="0"/>
                <a:tint val="29000"/>
                <a:satMod val="400000"/>
              </a:schemeClr>
            </a:gs>
          </a:gsLst>
          <a:lin ang="16200000" scaled="1"/>
        </a:gradFill>
        <a:ln>
          <a:noFill/>
        </a:ln>
        <a:effectLst>
          <a:outerShdw blurRad="65500" dist="38100" dir="5400000" rotWithShape="0">
            <a:srgbClr val="000000">
              <a:alpha val="40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lvl="0" algn="l" defTabSz="622300">
            <a:lnSpc>
              <a:spcPct val="90000"/>
            </a:lnSpc>
            <a:spcBef>
              <a:spcPct val="0"/>
            </a:spcBef>
            <a:spcAft>
              <a:spcPct val="35000"/>
            </a:spcAft>
          </a:pPr>
          <a:r>
            <a:rPr lang="sr-Cyrl-RS" sz="1400" kern="1200" dirty="0"/>
            <a:t>Остварење прошлогодишњег буџета</a:t>
          </a:r>
          <a:endParaRPr lang="en-US" sz="1400" kern="1200" dirty="0"/>
        </a:p>
      </dsp:txBody>
      <dsp:txXfrm>
        <a:off x="2399061" y="4130482"/>
        <a:ext cx="4921313" cy="39375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96E659A-663E-485D-BF89-FD74BE74A5C4}">
      <dsp:nvSpPr>
        <dsp:cNvPr id="0" name=""/>
        <dsp:cNvSpPr/>
      </dsp:nvSpPr>
      <dsp:spPr>
        <a:xfrm>
          <a:off x="1155" y="319728"/>
          <a:ext cx="1113293" cy="1113293"/>
        </a:xfrm>
        <a:prstGeom prst="ellipse">
          <a:avLst/>
        </a:prstGeom>
        <a:solidFill>
          <a:schemeClr val="accent4">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t>Средства из буџета општине </a:t>
          </a:r>
          <a:endParaRPr lang="sr-Cyrl-RS" sz="1000" kern="1200" dirty="0" smtClean="0"/>
        </a:p>
        <a:p>
          <a:pPr lvl="0" algn="ctr" defTabSz="444500">
            <a:lnSpc>
              <a:spcPct val="90000"/>
            </a:lnSpc>
            <a:spcBef>
              <a:spcPct val="0"/>
            </a:spcBef>
            <a:spcAft>
              <a:spcPct val="35000"/>
            </a:spcAft>
          </a:pPr>
          <a:r>
            <a:rPr lang="sr-Cyrl-RS" sz="1000" kern="1200" dirty="0" smtClean="0">
              <a:solidFill>
                <a:schemeClr val="bg1"/>
              </a:solidFill>
            </a:rPr>
            <a:t>1.365</a:t>
          </a:r>
          <a:endParaRPr lang="en-US" sz="1000" kern="1200" dirty="0">
            <a:solidFill>
              <a:schemeClr val="bg1"/>
            </a:solidFill>
          </a:endParaRPr>
        </a:p>
      </dsp:txBody>
      <dsp:txXfrm>
        <a:off x="1155" y="319728"/>
        <a:ext cx="1113293" cy="1113293"/>
      </dsp:txXfrm>
    </dsp:sp>
    <dsp:sp modelId="{98F3E7AB-6934-48FA-B82F-FBEAF1B2375D}">
      <dsp:nvSpPr>
        <dsp:cNvPr id="0" name=""/>
        <dsp:cNvSpPr/>
      </dsp:nvSpPr>
      <dsp:spPr>
        <a:xfrm>
          <a:off x="1204848" y="553520"/>
          <a:ext cx="645710" cy="645710"/>
        </a:xfrm>
        <a:prstGeom prst="mathPlus">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1204848" y="553520"/>
        <a:ext cx="645710" cy="645710"/>
      </dsp:txXfrm>
    </dsp:sp>
    <dsp:sp modelId="{2F60A798-586E-4E47-B649-25F047F36835}">
      <dsp:nvSpPr>
        <dsp:cNvPr id="0" name=""/>
        <dsp:cNvSpPr/>
      </dsp:nvSpPr>
      <dsp:spPr>
        <a:xfrm>
          <a:off x="1940958" y="319728"/>
          <a:ext cx="1113293" cy="1113293"/>
        </a:xfrm>
        <a:prstGeom prst="ellipse">
          <a:avLst/>
        </a:prstGeom>
        <a:solidFill>
          <a:schemeClr val="accent4">
            <a:hueOff val="3214989"/>
            <a:satOff val="-2889"/>
            <a:lumOff val="-458"/>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t>Пренета средства из </a:t>
          </a:r>
          <a:r>
            <a:rPr lang="sr-Cyrl-RS" sz="1000" kern="1200" dirty="0" smtClean="0"/>
            <a:t>ранијих година</a:t>
          </a:r>
          <a:r>
            <a:rPr lang="sr-Cyrl-RS" sz="1000" kern="1200" dirty="0" smtClean="0">
              <a:solidFill>
                <a:srgbClr val="FF0000"/>
              </a:solidFill>
            </a:rPr>
            <a:t> </a:t>
          </a:r>
        </a:p>
        <a:p>
          <a:pPr lvl="0" algn="ctr" defTabSz="444500">
            <a:lnSpc>
              <a:spcPct val="90000"/>
            </a:lnSpc>
            <a:spcBef>
              <a:spcPct val="0"/>
            </a:spcBef>
            <a:spcAft>
              <a:spcPct val="35000"/>
            </a:spcAft>
          </a:pPr>
          <a:r>
            <a:rPr lang="sr-Cyrl-RS" sz="1000" kern="1200" dirty="0" smtClean="0">
              <a:solidFill>
                <a:schemeClr val="bg1"/>
              </a:solidFill>
            </a:rPr>
            <a:t>34</a:t>
          </a:r>
          <a:endParaRPr lang="en-US" sz="1000" kern="1200" dirty="0">
            <a:solidFill>
              <a:schemeClr val="bg1"/>
            </a:solidFill>
          </a:endParaRPr>
        </a:p>
      </dsp:txBody>
      <dsp:txXfrm>
        <a:off x="1940958" y="319728"/>
        <a:ext cx="1113293" cy="1113293"/>
      </dsp:txXfrm>
    </dsp:sp>
    <dsp:sp modelId="{41F09F99-3DCC-47E4-9188-F7D103A1F6E3}">
      <dsp:nvSpPr>
        <dsp:cNvPr id="0" name=""/>
        <dsp:cNvSpPr/>
      </dsp:nvSpPr>
      <dsp:spPr>
        <a:xfrm>
          <a:off x="3144651" y="553520"/>
          <a:ext cx="645710" cy="645710"/>
        </a:xfrm>
        <a:prstGeom prst="mathPlus">
          <a:avLst/>
        </a:prstGeom>
        <a:solidFill>
          <a:schemeClr val="accent4">
            <a:hueOff val="4822484"/>
            <a:satOff val="-4333"/>
            <a:lumOff val="-686"/>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en-US" sz="800" kern="1200"/>
        </a:p>
      </dsp:txBody>
      <dsp:txXfrm>
        <a:off x="3144651" y="553520"/>
        <a:ext cx="645710" cy="645710"/>
      </dsp:txXfrm>
    </dsp:sp>
    <dsp:sp modelId="{8CFB3707-3384-4032-94E1-FB13B882A8C3}">
      <dsp:nvSpPr>
        <dsp:cNvPr id="0" name=""/>
        <dsp:cNvSpPr/>
      </dsp:nvSpPr>
      <dsp:spPr>
        <a:xfrm>
          <a:off x="3880760" y="319728"/>
          <a:ext cx="1113293" cy="1113293"/>
        </a:xfrm>
        <a:prstGeom prst="ellipse">
          <a:avLst/>
        </a:prstGeom>
        <a:solidFill>
          <a:schemeClr val="accent4">
            <a:hueOff val="6429978"/>
            <a:satOff val="-5778"/>
            <a:lumOff val="-915"/>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smtClean="0">
              <a:solidFill>
                <a:schemeClr val="bg1"/>
              </a:solidFill>
            </a:rPr>
            <a:t>Средства из </a:t>
          </a:r>
          <a:r>
            <a:rPr lang="sr-Cyrl-RS" sz="1000" kern="1200" dirty="0" smtClean="0">
              <a:solidFill>
                <a:schemeClr val="bg1"/>
              </a:solidFill>
            </a:rPr>
            <a:t>виших нивоа власти 579</a:t>
          </a:r>
          <a:endParaRPr lang="en-US" sz="1000" kern="1200" dirty="0">
            <a:solidFill>
              <a:schemeClr val="bg1"/>
            </a:solidFill>
          </a:endParaRPr>
        </a:p>
      </dsp:txBody>
      <dsp:txXfrm>
        <a:off x="3880760" y="319728"/>
        <a:ext cx="1113293" cy="1113293"/>
      </dsp:txXfrm>
    </dsp:sp>
    <dsp:sp modelId="{52C11650-235F-49C7-9E92-A3E679560156}">
      <dsp:nvSpPr>
        <dsp:cNvPr id="0" name=""/>
        <dsp:cNvSpPr/>
      </dsp:nvSpPr>
      <dsp:spPr>
        <a:xfrm>
          <a:off x="5084453" y="553520"/>
          <a:ext cx="645710" cy="645710"/>
        </a:xfrm>
        <a:prstGeom prst="mathEqual">
          <a:avLst/>
        </a:prstGeom>
        <a:solidFill>
          <a:schemeClr val="accent4">
            <a:hueOff val="9644967"/>
            <a:satOff val="-8667"/>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355600">
            <a:lnSpc>
              <a:spcPct val="90000"/>
            </a:lnSpc>
            <a:spcBef>
              <a:spcPct val="0"/>
            </a:spcBef>
            <a:spcAft>
              <a:spcPct val="35000"/>
            </a:spcAft>
          </a:pPr>
          <a:endParaRPr lang="sr-Latn-RS" sz="800" kern="1200"/>
        </a:p>
      </dsp:txBody>
      <dsp:txXfrm>
        <a:off x="5084453" y="553520"/>
        <a:ext cx="645710" cy="645710"/>
      </dsp:txXfrm>
    </dsp:sp>
    <dsp:sp modelId="{6C1FFF0F-B1A4-4C41-B9D3-30452A0DFA4B}">
      <dsp:nvSpPr>
        <dsp:cNvPr id="0" name=""/>
        <dsp:cNvSpPr/>
      </dsp:nvSpPr>
      <dsp:spPr>
        <a:xfrm>
          <a:off x="5821718" y="416896"/>
          <a:ext cx="1451089" cy="942046"/>
        </a:xfrm>
        <a:prstGeom prst="ellipse">
          <a:avLst/>
        </a:prstGeom>
        <a:solidFill>
          <a:schemeClr val="accent4">
            <a:hueOff val="9644967"/>
            <a:satOff val="-8667"/>
            <a:lumOff val="-1373"/>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sr-Cyrl-RS" sz="1300" kern="1200" dirty="0">
              <a:solidFill>
                <a:schemeClr val="bg1"/>
              </a:solidFill>
            </a:rPr>
            <a:t>Укупан буџет општине </a:t>
          </a:r>
          <a:endParaRPr lang="sr-Cyrl-RS" sz="1300" kern="1200" dirty="0" smtClean="0">
            <a:solidFill>
              <a:schemeClr val="bg1"/>
            </a:solidFill>
          </a:endParaRPr>
        </a:p>
        <a:p>
          <a:pPr lvl="0" algn="ctr" defTabSz="577850">
            <a:lnSpc>
              <a:spcPct val="90000"/>
            </a:lnSpc>
            <a:spcBef>
              <a:spcPct val="0"/>
            </a:spcBef>
            <a:spcAft>
              <a:spcPct val="35000"/>
            </a:spcAft>
          </a:pPr>
          <a:r>
            <a:rPr lang="sr-Cyrl-RS" sz="1300" kern="1200" dirty="0" smtClean="0">
              <a:solidFill>
                <a:schemeClr val="bg1"/>
              </a:solidFill>
            </a:rPr>
            <a:t>1.978</a:t>
          </a:r>
          <a:endParaRPr lang="en-US" sz="1300" kern="1200" dirty="0">
            <a:solidFill>
              <a:schemeClr val="bg1"/>
            </a:solidFill>
          </a:endParaRPr>
        </a:p>
      </dsp:txBody>
      <dsp:txXfrm>
        <a:off x="5821718" y="416896"/>
        <a:ext cx="1451089" cy="942046"/>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FBC9C78-4E8A-498B-ACC1-DC2EFA6E3D36}">
      <dsp:nvSpPr>
        <dsp:cNvPr id="0" name=""/>
        <dsp:cNvSpPr/>
      </dsp:nvSpPr>
      <dsp:spPr>
        <a:xfrm>
          <a:off x="2577153" y="1154378"/>
          <a:ext cx="2875819" cy="2875819"/>
        </a:xfrm>
        <a:prstGeom prst="ellipse">
          <a:avLst/>
        </a:prstGeom>
        <a:gradFill rotWithShape="0">
          <a:gsLst>
            <a:gs pos="0">
              <a:schemeClr val="accent4">
                <a:shade val="80000"/>
                <a:alpha val="50000"/>
                <a:hueOff val="0"/>
                <a:satOff val="0"/>
                <a:lumOff val="0"/>
                <a:alphaOff val="0"/>
                <a:shade val="45000"/>
                <a:satMod val="155000"/>
              </a:schemeClr>
            </a:gs>
            <a:gs pos="60000">
              <a:schemeClr val="accent4">
                <a:shade val="80000"/>
                <a:alpha val="50000"/>
                <a:hueOff val="0"/>
                <a:satOff val="0"/>
                <a:lumOff val="0"/>
                <a:alphaOff val="0"/>
                <a:shade val="95000"/>
                <a:satMod val="150000"/>
              </a:schemeClr>
            </a:gs>
            <a:gs pos="100000">
              <a:schemeClr val="accent4">
                <a:shade val="80000"/>
                <a:alpha val="50000"/>
                <a:hueOff val="0"/>
                <a:satOff val="0"/>
                <a:lumOff val="0"/>
                <a:alphaOff val="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tx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sr-Cyrl-RS" sz="2000" kern="1200" dirty="0"/>
            <a:t>Укупни буџетски приходи и примања  </a:t>
          </a:r>
          <a:r>
            <a:rPr lang="sr-Cyrl-RS" sz="2000" kern="1200" dirty="0" smtClean="0"/>
            <a:t>1.978</a:t>
          </a:r>
          <a:r>
            <a:rPr lang="sr-Cyrl-RS" sz="2000" kern="1200" dirty="0" smtClean="0">
              <a:solidFill>
                <a:schemeClr val="tx1"/>
              </a:solidFill>
            </a:rPr>
            <a:t> </a:t>
          </a:r>
          <a:r>
            <a:rPr lang="sr-Cyrl-RS" sz="2000" kern="1200" dirty="0" smtClean="0">
              <a:solidFill>
                <a:schemeClr val="tx1"/>
              </a:solidFill>
            </a:rPr>
            <a:t>милиона </a:t>
          </a:r>
          <a:r>
            <a:rPr lang="sr-Cyrl-RS" sz="2000" kern="1200" dirty="0"/>
            <a:t>динара</a:t>
          </a:r>
          <a:endParaRPr lang="en-US" sz="2000" kern="1200" dirty="0"/>
        </a:p>
      </dsp:txBody>
      <dsp:txXfrm>
        <a:off x="2577153" y="1154378"/>
        <a:ext cx="2875819" cy="2875819"/>
      </dsp:txXfrm>
    </dsp:sp>
    <dsp:sp modelId="{63432802-399F-407F-AC10-7219543A0326}">
      <dsp:nvSpPr>
        <dsp:cNvPr id="0" name=""/>
        <dsp:cNvSpPr/>
      </dsp:nvSpPr>
      <dsp:spPr>
        <a:xfrm>
          <a:off x="3237839" y="0"/>
          <a:ext cx="1437909" cy="1437909"/>
        </a:xfrm>
        <a:prstGeom prst="ellipse">
          <a:avLst/>
        </a:prstGeom>
        <a:gradFill rotWithShape="0">
          <a:gsLst>
            <a:gs pos="0">
              <a:schemeClr val="accent4">
                <a:shade val="80000"/>
                <a:alpha val="50000"/>
                <a:hueOff val="11"/>
                <a:satOff val="-79"/>
                <a:lumOff val="659"/>
                <a:alphaOff val="5000"/>
                <a:shade val="45000"/>
                <a:satMod val="155000"/>
              </a:schemeClr>
            </a:gs>
            <a:gs pos="60000">
              <a:schemeClr val="accent4">
                <a:shade val="80000"/>
                <a:alpha val="50000"/>
                <a:hueOff val="11"/>
                <a:satOff val="-79"/>
                <a:lumOff val="659"/>
                <a:alphaOff val="5000"/>
                <a:shade val="95000"/>
                <a:satMod val="150000"/>
              </a:schemeClr>
            </a:gs>
            <a:gs pos="100000">
              <a:schemeClr val="accent4">
                <a:shade val="80000"/>
                <a:alpha val="50000"/>
                <a:hueOff val="11"/>
                <a:satOff val="-79"/>
                <a:lumOff val="659"/>
                <a:alphaOff val="500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tx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t>Приходи од  </a:t>
          </a:r>
          <a:r>
            <a:rPr lang="sr-Cyrl-RS" sz="900" kern="1200" dirty="0" smtClean="0"/>
            <a:t>пореза </a:t>
          </a:r>
          <a:r>
            <a:rPr lang="sr-Cyrl-RS" sz="900" kern="1200" dirty="0" smtClean="0"/>
            <a:t>740   </a:t>
          </a:r>
          <a:r>
            <a:rPr lang="sr-Cyrl-RS" sz="900" kern="1200" dirty="0" smtClean="0"/>
            <a:t>милиона</a:t>
          </a:r>
          <a:r>
            <a:rPr lang="sr-Cyrl-RS" sz="900" kern="1200" dirty="0" smtClean="0">
              <a:solidFill>
                <a:srgbClr val="FF0000"/>
              </a:solidFill>
            </a:rPr>
            <a:t>    </a:t>
          </a:r>
          <a:r>
            <a:rPr lang="sr-Cyrl-RS" sz="900" kern="1200" dirty="0" smtClean="0"/>
            <a:t>    </a:t>
          </a:r>
          <a:r>
            <a:rPr lang="sr-Cyrl-RS" sz="900" kern="1200" dirty="0"/>
            <a:t>динара</a:t>
          </a:r>
          <a:endParaRPr lang="en-US" sz="900" kern="1200" dirty="0"/>
        </a:p>
      </dsp:txBody>
      <dsp:txXfrm>
        <a:off x="3237839" y="0"/>
        <a:ext cx="1437909" cy="1437909"/>
      </dsp:txXfrm>
    </dsp:sp>
    <dsp:sp modelId="{449BFEB2-6844-4A2C-8DC2-780280CBA079}">
      <dsp:nvSpPr>
        <dsp:cNvPr id="0" name=""/>
        <dsp:cNvSpPr/>
      </dsp:nvSpPr>
      <dsp:spPr>
        <a:xfrm>
          <a:off x="4918017" y="936923"/>
          <a:ext cx="1437909" cy="1437909"/>
        </a:xfrm>
        <a:prstGeom prst="ellipse">
          <a:avLst/>
        </a:prstGeom>
        <a:gradFill rotWithShape="0">
          <a:gsLst>
            <a:gs pos="0">
              <a:schemeClr val="accent4">
                <a:shade val="80000"/>
                <a:alpha val="50000"/>
                <a:hueOff val="22"/>
                <a:satOff val="-157"/>
                <a:lumOff val="1318"/>
                <a:alphaOff val="10000"/>
                <a:shade val="45000"/>
                <a:satMod val="155000"/>
              </a:schemeClr>
            </a:gs>
            <a:gs pos="60000">
              <a:schemeClr val="accent4">
                <a:shade val="80000"/>
                <a:alpha val="50000"/>
                <a:hueOff val="22"/>
                <a:satOff val="-157"/>
                <a:lumOff val="1318"/>
                <a:alphaOff val="10000"/>
                <a:shade val="95000"/>
                <a:satMod val="150000"/>
              </a:schemeClr>
            </a:gs>
            <a:gs pos="100000">
              <a:schemeClr val="accent4">
                <a:shade val="80000"/>
                <a:alpha val="50000"/>
                <a:hueOff val="22"/>
                <a:satOff val="-157"/>
                <a:lumOff val="1318"/>
                <a:alphaOff val="1000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tx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t>Трансфери </a:t>
          </a:r>
          <a:r>
            <a:rPr lang="sr-Cyrl-RS" sz="900" kern="1200" dirty="0" smtClean="0"/>
            <a:t>734</a:t>
          </a:r>
          <a:r>
            <a:rPr lang="sr-Cyrl-RS" sz="900" kern="1200" dirty="0" smtClean="0">
              <a:solidFill>
                <a:schemeClr val="tx1"/>
              </a:solidFill>
            </a:rPr>
            <a:t> </a:t>
          </a:r>
          <a:r>
            <a:rPr lang="sr-Cyrl-RS" sz="900" kern="1200" dirty="0" smtClean="0">
              <a:solidFill>
                <a:schemeClr val="tx1"/>
              </a:solidFill>
            </a:rPr>
            <a:t>милиона </a:t>
          </a:r>
          <a:r>
            <a:rPr lang="sr-Latn-RS" sz="900" kern="1200" dirty="0" smtClean="0">
              <a:solidFill>
                <a:schemeClr val="tx1"/>
              </a:solidFill>
            </a:rPr>
            <a:t> </a:t>
          </a:r>
          <a:r>
            <a:rPr lang="sr-Cyrl-RS" sz="900" kern="1200" dirty="0"/>
            <a:t>динара</a:t>
          </a:r>
          <a:endParaRPr lang="en-US" sz="900" kern="1200" dirty="0"/>
        </a:p>
      </dsp:txBody>
      <dsp:txXfrm>
        <a:off x="4918017" y="936923"/>
        <a:ext cx="1437909" cy="1437909"/>
      </dsp:txXfrm>
    </dsp:sp>
    <dsp:sp modelId="{9DDE88A7-5745-4E4F-A7A8-F71A4DA0D5F2}">
      <dsp:nvSpPr>
        <dsp:cNvPr id="0" name=""/>
        <dsp:cNvSpPr/>
      </dsp:nvSpPr>
      <dsp:spPr>
        <a:xfrm>
          <a:off x="4931537" y="2794579"/>
          <a:ext cx="1437909" cy="1437909"/>
        </a:xfrm>
        <a:prstGeom prst="ellipse">
          <a:avLst/>
        </a:prstGeom>
        <a:gradFill rotWithShape="0">
          <a:gsLst>
            <a:gs pos="0">
              <a:schemeClr val="accent4">
                <a:shade val="80000"/>
                <a:alpha val="50000"/>
                <a:hueOff val="34"/>
                <a:satOff val="-236"/>
                <a:lumOff val="1977"/>
                <a:alphaOff val="15000"/>
                <a:shade val="45000"/>
                <a:satMod val="155000"/>
              </a:schemeClr>
            </a:gs>
            <a:gs pos="60000">
              <a:schemeClr val="accent4">
                <a:shade val="80000"/>
                <a:alpha val="50000"/>
                <a:hueOff val="34"/>
                <a:satOff val="-236"/>
                <a:lumOff val="1977"/>
                <a:alphaOff val="15000"/>
                <a:shade val="95000"/>
                <a:satMod val="150000"/>
              </a:schemeClr>
            </a:gs>
            <a:gs pos="100000">
              <a:schemeClr val="accent4">
                <a:shade val="80000"/>
                <a:alpha val="50000"/>
                <a:hueOff val="34"/>
                <a:satOff val="-236"/>
                <a:lumOff val="1977"/>
                <a:alphaOff val="1500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tx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t>Други приходи  </a:t>
          </a:r>
          <a:r>
            <a:rPr lang="sr-Cyrl-RS" sz="900" kern="1200" dirty="0" smtClean="0"/>
            <a:t>134 </a:t>
          </a:r>
          <a:r>
            <a:rPr lang="sr-Cyrl-RS" sz="900" kern="1200" dirty="0" smtClean="0"/>
            <a:t>милиона </a:t>
          </a:r>
          <a:r>
            <a:rPr lang="sr-Cyrl-RS" sz="900" kern="1200" dirty="0"/>
            <a:t>динара</a:t>
          </a:r>
          <a:endParaRPr lang="en-US" sz="900" kern="1200" dirty="0"/>
        </a:p>
      </dsp:txBody>
      <dsp:txXfrm>
        <a:off x="4931537" y="2794579"/>
        <a:ext cx="1437909" cy="1437909"/>
      </dsp:txXfrm>
    </dsp:sp>
    <dsp:sp modelId="{72DE4213-15E1-4436-8045-C055E8A54EDE}">
      <dsp:nvSpPr>
        <dsp:cNvPr id="0" name=""/>
        <dsp:cNvSpPr/>
      </dsp:nvSpPr>
      <dsp:spPr>
        <a:xfrm>
          <a:off x="3296108" y="3746152"/>
          <a:ext cx="1437909" cy="1437909"/>
        </a:xfrm>
        <a:prstGeom prst="ellipse">
          <a:avLst/>
        </a:prstGeom>
        <a:gradFill rotWithShape="0">
          <a:gsLst>
            <a:gs pos="0">
              <a:schemeClr val="accent4">
                <a:shade val="80000"/>
                <a:alpha val="50000"/>
                <a:hueOff val="45"/>
                <a:satOff val="-314"/>
                <a:lumOff val="2636"/>
                <a:alphaOff val="20000"/>
                <a:shade val="45000"/>
                <a:satMod val="155000"/>
              </a:schemeClr>
            </a:gs>
            <a:gs pos="60000">
              <a:schemeClr val="accent4">
                <a:shade val="80000"/>
                <a:alpha val="50000"/>
                <a:hueOff val="45"/>
                <a:satOff val="-314"/>
                <a:lumOff val="2636"/>
                <a:alphaOff val="20000"/>
                <a:shade val="95000"/>
                <a:satMod val="150000"/>
              </a:schemeClr>
            </a:gs>
            <a:gs pos="100000">
              <a:schemeClr val="accent4">
                <a:shade val="80000"/>
                <a:alpha val="50000"/>
                <a:hueOff val="45"/>
                <a:satOff val="-314"/>
                <a:lumOff val="2636"/>
                <a:alphaOff val="2000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tx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t>Примања од продаје нефинансијске имовине  </a:t>
          </a:r>
          <a:r>
            <a:rPr lang="sr-Cyrl-RS" sz="900" kern="1200" dirty="0" smtClean="0"/>
            <a:t>46 </a:t>
          </a:r>
          <a:r>
            <a:rPr lang="sr-Cyrl-RS" sz="900" kern="1200" dirty="0" smtClean="0"/>
            <a:t>милиона </a:t>
          </a:r>
          <a:r>
            <a:rPr lang="sr-Cyrl-RS" sz="900" kern="1200" dirty="0"/>
            <a:t>динара</a:t>
          </a:r>
          <a:endParaRPr lang="en-US" sz="900" kern="1200" dirty="0"/>
        </a:p>
      </dsp:txBody>
      <dsp:txXfrm>
        <a:off x="3296108" y="3746152"/>
        <a:ext cx="1437909" cy="1437909"/>
      </dsp:txXfrm>
    </dsp:sp>
    <dsp:sp modelId="{91CFC9CD-FF79-40EF-A271-A8DBB0423AC2}">
      <dsp:nvSpPr>
        <dsp:cNvPr id="0" name=""/>
        <dsp:cNvSpPr/>
      </dsp:nvSpPr>
      <dsp:spPr>
        <a:xfrm>
          <a:off x="1674198" y="2809743"/>
          <a:ext cx="1437909" cy="1437909"/>
        </a:xfrm>
        <a:prstGeom prst="ellipse">
          <a:avLst/>
        </a:prstGeom>
        <a:gradFill rotWithShape="0">
          <a:gsLst>
            <a:gs pos="0">
              <a:schemeClr val="accent4">
                <a:shade val="80000"/>
                <a:alpha val="50000"/>
                <a:hueOff val="56"/>
                <a:satOff val="-393"/>
                <a:lumOff val="3295"/>
                <a:alphaOff val="25000"/>
                <a:shade val="45000"/>
                <a:satMod val="155000"/>
              </a:schemeClr>
            </a:gs>
            <a:gs pos="60000">
              <a:schemeClr val="accent4">
                <a:shade val="80000"/>
                <a:alpha val="50000"/>
                <a:hueOff val="56"/>
                <a:satOff val="-393"/>
                <a:lumOff val="3295"/>
                <a:alphaOff val="25000"/>
                <a:shade val="95000"/>
                <a:satMod val="150000"/>
              </a:schemeClr>
            </a:gs>
            <a:gs pos="100000">
              <a:schemeClr val="accent4">
                <a:shade val="80000"/>
                <a:alpha val="50000"/>
                <a:hueOff val="56"/>
                <a:satOff val="-393"/>
                <a:lumOff val="3295"/>
                <a:alphaOff val="2500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tx1"/>
        </a:fontRef>
      </dsp:style>
      <dsp:txBody>
        <a:bodyPr spcFirstLastPara="0" vert="horz" wrap="square" lIns="11430" tIns="11430" rIns="11430" bIns="11430" numCol="1" spcCol="1270" anchor="ctr" anchorCtr="0">
          <a:noAutofit/>
        </a:bodyPr>
        <a:lstStyle/>
        <a:p>
          <a:pPr lvl="0" algn="ctr" defTabSz="400050">
            <a:lnSpc>
              <a:spcPct val="90000"/>
            </a:lnSpc>
            <a:spcBef>
              <a:spcPct val="0"/>
            </a:spcBef>
            <a:spcAft>
              <a:spcPct val="35000"/>
            </a:spcAft>
          </a:pPr>
          <a:r>
            <a:rPr lang="sr-Cyrl-RS" sz="900" kern="1200" dirty="0"/>
            <a:t>Примања од </a:t>
          </a:r>
          <a:r>
            <a:rPr lang="sr-Cyrl-RS" sz="900" kern="1200" dirty="0" smtClean="0"/>
            <a:t>задуживања </a:t>
          </a:r>
          <a:r>
            <a:rPr lang="sr-Cyrl-RS" sz="900" kern="1200" dirty="0" smtClean="0"/>
            <a:t>154 </a:t>
          </a:r>
          <a:r>
            <a:rPr lang="sr-Cyrl-RS" sz="900" kern="1200" dirty="0" smtClean="0"/>
            <a:t>милиона динара</a:t>
          </a:r>
          <a:endParaRPr lang="en-US" sz="900" kern="1200" dirty="0"/>
        </a:p>
      </dsp:txBody>
      <dsp:txXfrm>
        <a:off x="1674198" y="2809743"/>
        <a:ext cx="1437909" cy="1437909"/>
      </dsp:txXfrm>
    </dsp:sp>
    <dsp:sp modelId="{FC69A2CE-A671-47B5-8CD8-544465E52E9C}">
      <dsp:nvSpPr>
        <dsp:cNvPr id="0" name=""/>
        <dsp:cNvSpPr/>
      </dsp:nvSpPr>
      <dsp:spPr>
        <a:xfrm>
          <a:off x="1674198" y="936923"/>
          <a:ext cx="1437909" cy="1437909"/>
        </a:xfrm>
        <a:prstGeom prst="ellipse">
          <a:avLst/>
        </a:prstGeom>
        <a:gradFill rotWithShape="0">
          <a:gsLst>
            <a:gs pos="0">
              <a:schemeClr val="accent4">
                <a:shade val="80000"/>
                <a:alpha val="50000"/>
                <a:hueOff val="67"/>
                <a:satOff val="-471"/>
                <a:lumOff val="3954"/>
                <a:alphaOff val="30000"/>
                <a:shade val="45000"/>
                <a:satMod val="155000"/>
              </a:schemeClr>
            </a:gs>
            <a:gs pos="60000">
              <a:schemeClr val="accent4">
                <a:shade val="80000"/>
                <a:alpha val="50000"/>
                <a:hueOff val="67"/>
                <a:satOff val="-471"/>
                <a:lumOff val="3954"/>
                <a:alphaOff val="30000"/>
                <a:shade val="95000"/>
                <a:satMod val="150000"/>
              </a:schemeClr>
            </a:gs>
            <a:gs pos="100000">
              <a:schemeClr val="accent4">
                <a:shade val="80000"/>
                <a:alpha val="50000"/>
                <a:hueOff val="67"/>
                <a:satOff val="-471"/>
                <a:lumOff val="3954"/>
                <a:alphaOff val="30000"/>
                <a:tint val="87000"/>
                <a:satMod val="250000"/>
              </a:schemeClr>
            </a:gs>
          </a:gsLst>
          <a:lin ang="16200000" scaled="0"/>
        </a:gradFill>
        <a:ln>
          <a:noFill/>
        </a:ln>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dsp:spPr>
      <dsp:style>
        <a:lnRef idx="0">
          <a:scrgbClr r="0" g="0" b="0"/>
        </a:lnRef>
        <a:fillRef idx="3">
          <a:scrgbClr r="0" g="0" b="0"/>
        </a:fillRef>
        <a:effectRef idx="3">
          <a:scrgbClr r="0" g="0" b="0"/>
        </a:effectRef>
        <a:fontRef idx="minor">
          <a:schemeClr val="tx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sr-Cyrl-RS" sz="1000" kern="1200" dirty="0"/>
            <a:t>Пренета средства из ранијих година</a:t>
          </a:r>
          <a:r>
            <a:rPr lang="sr-Latn-RS" sz="1000" kern="1200" dirty="0"/>
            <a:t> </a:t>
          </a:r>
          <a:r>
            <a:rPr lang="sr-Cyrl-RS" sz="1000" kern="1200" dirty="0" smtClean="0"/>
            <a:t>170 </a:t>
          </a:r>
          <a:r>
            <a:rPr lang="sr-Cyrl-RS" sz="1000" kern="1200" dirty="0" smtClean="0"/>
            <a:t>милиона </a:t>
          </a:r>
          <a:r>
            <a:rPr lang="sr-Latn-RS" sz="1000" kern="1200" dirty="0" smtClean="0"/>
            <a:t> </a:t>
          </a:r>
          <a:r>
            <a:rPr lang="sr-Cyrl-RS" sz="1000" kern="1200" dirty="0"/>
            <a:t>динара</a:t>
          </a:r>
          <a:endParaRPr lang="en-US" sz="1000" kern="1200" dirty="0"/>
        </a:p>
      </dsp:txBody>
      <dsp:txXfrm>
        <a:off x="1674198" y="936923"/>
        <a:ext cx="1437909" cy="143790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C884431-F906-455C-AAF5-4FBEC1E13C27}">
      <dsp:nvSpPr>
        <dsp:cNvPr id="0" name=""/>
        <dsp:cNvSpPr/>
      </dsp:nvSpPr>
      <dsp:spPr>
        <a:xfrm>
          <a:off x="2190292" y="552837"/>
          <a:ext cx="4539762" cy="4539762"/>
        </a:xfrm>
        <a:prstGeom prst="blockArc">
          <a:avLst>
            <a:gd name="adj1" fmla="val 13069771"/>
            <a:gd name="adj2" fmla="val 15892869"/>
            <a:gd name="adj3" fmla="val 3428"/>
          </a:avLst>
        </a:prstGeom>
        <a:solidFill>
          <a:schemeClr val="accent3">
            <a:hueOff val="-5580973"/>
            <a:satOff val="-30571"/>
            <a:lumOff val="9412"/>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0575E5C-DEAA-49FF-9C6A-0DF4C03D040D}">
      <dsp:nvSpPr>
        <dsp:cNvPr id="0" name=""/>
        <dsp:cNvSpPr/>
      </dsp:nvSpPr>
      <dsp:spPr>
        <a:xfrm>
          <a:off x="1979776" y="787609"/>
          <a:ext cx="4539762" cy="4539762"/>
        </a:xfrm>
        <a:prstGeom prst="blockArc">
          <a:avLst>
            <a:gd name="adj1" fmla="val 11148650"/>
            <a:gd name="adj2" fmla="val 13556078"/>
            <a:gd name="adj3" fmla="val 3428"/>
          </a:avLst>
        </a:prstGeom>
        <a:solidFill>
          <a:schemeClr val="accent3">
            <a:hueOff val="-4783691"/>
            <a:satOff val="-26204"/>
            <a:lumOff val="8067"/>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4EFD8D8-F116-4363-8F07-0BDD118D8287}">
      <dsp:nvSpPr>
        <dsp:cNvPr id="0" name=""/>
        <dsp:cNvSpPr/>
      </dsp:nvSpPr>
      <dsp:spPr>
        <a:xfrm>
          <a:off x="1991240" y="561735"/>
          <a:ext cx="4539762" cy="4539762"/>
        </a:xfrm>
        <a:prstGeom prst="blockArc">
          <a:avLst>
            <a:gd name="adj1" fmla="val 8100000"/>
            <a:gd name="adj2" fmla="val 10800000"/>
            <a:gd name="adj3" fmla="val 3428"/>
          </a:avLst>
        </a:prstGeom>
        <a:solidFill>
          <a:schemeClr val="accent3">
            <a:hueOff val="-3986409"/>
            <a:satOff val="-21836"/>
            <a:lumOff val="6723"/>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FC9B55A0-D6BC-47A3-92D9-CF0D462CBA3E}">
      <dsp:nvSpPr>
        <dsp:cNvPr id="0" name=""/>
        <dsp:cNvSpPr/>
      </dsp:nvSpPr>
      <dsp:spPr>
        <a:xfrm>
          <a:off x="1966243" y="537128"/>
          <a:ext cx="4539762" cy="4539762"/>
        </a:xfrm>
        <a:prstGeom prst="blockArc">
          <a:avLst>
            <a:gd name="adj1" fmla="val 5309683"/>
            <a:gd name="adj2" fmla="val 8045950"/>
            <a:gd name="adj3" fmla="val 3428"/>
          </a:avLst>
        </a:prstGeom>
        <a:solidFill>
          <a:schemeClr val="accent3">
            <a:hueOff val="-3189127"/>
            <a:satOff val="-17469"/>
            <a:lumOff val="5378"/>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EBC4AA2-7966-4002-8CE2-7479E65C1C79}">
      <dsp:nvSpPr>
        <dsp:cNvPr id="0" name=""/>
        <dsp:cNvSpPr/>
      </dsp:nvSpPr>
      <dsp:spPr>
        <a:xfrm>
          <a:off x="1957751" y="537367"/>
          <a:ext cx="4539762" cy="4539762"/>
        </a:xfrm>
        <a:prstGeom prst="blockArc">
          <a:avLst>
            <a:gd name="adj1" fmla="val 2667930"/>
            <a:gd name="adj2" fmla="val 5296593"/>
            <a:gd name="adj3" fmla="val 3428"/>
          </a:avLst>
        </a:prstGeom>
        <a:solidFill>
          <a:schemeClr val="accent3">
            <a:hueOff val="-2391845"/>
            <a:satOff val="-13102"/>
            <a:lumOff val="4034"/>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9B05264-FBF1-4254-AA6E-8DA1048C9EC5}">
      <dsp:nvSpPr>
        <dsp:cNvPr id="0" name=""/>
        <dsp:cNvSpPr/>
      </dsp:nvSpPr>
      <dsp:spPr>
        <a:xfrm>
          <a:off x="1992007" y="503214"/>
          <a:ext cx="4539762" cy="4539762"/>
        </a:xfrm>
        <a:prstGeom prst="blockArc">
          <a:avLst>
            <a:gd name="adj1" fmla="val 90186"/>
            <a:gd name="adj2" fmla="val 2742470"/>
            <a:gd name="adj3" fmla="val 3428"/>
          </a:avLst>
        </a:prstGeom>
        <a:solidFill>
          <a:schemeClr val="accent3">
            <a:hueOff val="-1594564"/>
            <a:satOff val="-8735"/>
            <a:lumOff val="2689"/>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42F3FF-3AAD-4819-B004-ADDCB69227EB}">
      <dsp:nvSpPr>
        <dsp:cNvPr id="0" name=""/>
        <dsp:cNvSpPr/>
      </dsp:nvSpPr>
      <dsp:spPr>
        <a:xfrm>
          <a:off x="1991240" y="561735"/>
          <a:ext cx="4539762" cy="4539762"/>
        </a:xfrm>
        <a:prstGeom prst="blockArc">
          <a:avLst>
            <a:gd name="adj1" fmla="val 18900000"/>
            <a:gd name="adj2" fmla="val 0"/>
            <a:gd name="adj3" fmla="val 3428"/>
          </a:avLst>
        </a:prstGeom>
        <a:solidFill>
          <a:schemeClr val="accent3">
            <a:hueOff val="-797282"/>
            <a:satOff val="-4367"/>
            <a:lumOff val="13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4C62812-7B8C-4DB2-9C0D-14651D9AFC46}">
      <dsp:nvSpPr>
        <dsp:cNvPr id="0" name=""/>
        <dsp:cNvSpPr/>
      </dsp:nvSpPr>
      <dsp:spPr>
        <a:xfrm>
          <a:off x="1991240" y="561735"/>
          <a:ext cx="4539762" cy="4539762"/>
        </a:xfrm>
        <a:prstGeom prst="blockArc">
          <a:avLst>
            <a:gd name="adj1" fmla="val 16200000"/>
            <a:gd name="adj2" fmla="val 18900000"/>
            <a:gd name="adj3" fmla="val 3428"/>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59436B1-B652-4794-B4F4-4850647DACEB}">
      <dsp:nvSpPr>
        <dsp:cNvPr id="0" name=""/>
        <dsp:cNvSpPr/>
      </dsp:nvSpPr>
      <dsp:spPr>
        <a:xfrm>
          <a:off x="3244273" y="1789580"/>
          <a:ext cx="2033694" cy="2084072"/>
        </a:xfrm>
        <a:prstGeom prst="ellipse">
          <a:avLst/>
        </a:prstGeom>
        <a:solidFill>
          <a:schemeClr val="accent2">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sr-Cyrl-RS" sz="1200" kern="1200" dirty="0">
              <a:solidFill>
                <a:schemeClr val="bg1"/>
              </a:solidFill>
            </a:rPr>
            <a:t>Укупни расходи и издаци </a:t>
          </a:r>
          <a:r>
            <a:rPr lang="sr-Cyrl-RS" sz="1200" kern="1200" dirty="0" smtClean="0">
              <a:solidFill>
                <a:schemeClr val="bg1"/>
              </a:solidFill>
            </a:rPr>
            <a:t>1.977.866.</a:t>
          </a:r>
          <a:r>
            <a:rPr lang="sr-Cyrl-RS" sz="1200" b="0" kern="1200" dirty="0" smtClean="0"/>
            <a:t>000</a:t>
          </a:r>
          <a:r>
            <a:rPr lang="sr-Cyrl-RS" sz="1200" kern="1200" dirty="0" smtClean="0">
              <a:solidFill>
                <a:schemeClr val="bg1"/>
              </a:solidFill>
            </a:rPr>
            <a:t>,00</a:t>
          </a:r>
          <a:endParaRPr lang="sr-Cyrl-RS" sz="1200" kern="1200" dirty="0" smtClean="0">
            <a:solidFill>
              <a:schemeClr val="bg1"/>
            </a:solidFill>
          </a:endParaRPr>
        </a:p>
        <a:p>
          <a:pPr lvl="0" algn="ctr" defTabSz="533400">
            <a:lnSpc>
              <a:spcPct val="90000"/>
            </a:lnSpc>
            <a:spcBef>
              <a:spcPct val="0"/>
            </a:spcBef>
            <a:spcAft>
              <a:spcPct val="35000"/>
            </a:spcAft>
          </a:pPr>
          <a:r>
            <a:rPr lang="sr-Cyrl-RS" sz="1200" kern="1200" dirty="0" smtClean="0">
              <a:solidFill>
                <a:schemeClr val="bg1">
                  <a:lumMod val="95000"/>
                </a:schemeClr>
              </a:solidFill>
            </a:rPr>
            <a:t>динара</a:t>
          </a:r>
          <a:endParaRPr lang="en-US" sz="1200" kern="1200" dirty="0">
            <a:solidFill>
              <a:schemeClr val="bg1">
                <a:lumMod val="95000"/>
              </a:schemeClr>
            </a:solidFill>
          </a:endParaRPr>
        </a:p>
      </dsp:txBody>
      <dsp:txXfrm>
        <a:off x="3244273" y="1789580"/>
        <a:ext cx="2033694" cy="2084072"/>
      </dsp:txXfrm>
    </dsp:sp>
    <dsp:sp modelId="{73F305AC-CFDC-45B1-8AB8-6FABD1C99179}">
      <dsp:nvSpPr>
        <dsp:cNvPr id="0" name=""/>
        <dsp:cNvSpPr/>
      </dsp:nvSpPr>
      <dsp:spPr>
        <a:xfrm>
          <a:off x="3498489" y="-160832"/>
          <a:ext cx="1525262" cy="1522949"/>
        </a:xfrm>
        <a:prstGeom prst="ellipse">
          <a:avLst/>
        </a:prstGeom>
        <a:solidFill>
          <a:schemeClr val="accent3">
            <a:hueOff val="0"/>
            <a:satOff val="0"/>
            <a:lumOff val="0"/>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ru-RU" sz="800" kern="1200" dirty="0">
              <a:solidFill>
                <a:schemeClr val="bg1"/>
              </a:solidFill>
            </a:rPr>
            <a:t>Коришћење роба и услуга </a:t>
          </a:r>
          <a:r>
            <a:rPr lang="ru-RU" sz="800" kern="1200" dirty="0" smtClean="0">
              <a:solidFill>
                <a:schemeClr val="bg1"/>
              </a:solidFill>
            </a:rPr>
            <a:t>908.645.000</a:t>
          </a:r>
          <a:r>
            <a:rPr lang="sr-Cyrl-RS" sz="800" kern="1200" dirty="0" smtClean="0">
              <a:solidFill>
                <a:schemeClr val="bg1"/>
              </a:solidFill>
            </a:rPr>
            <a:t>,00</a:t>
          </a:r>
        </a:p>
        <a:p>
          <a:pPr lvl="0" algn="ctr" defTabSz="355600">
            <a:lnSpc>
              <a:spcPct val="90000"/>
            </a:lnSpc>
            <a:spcBef>
              <a:spcPct val="0"/>
            </a:spcBef>
            <a:spcAft>
              <a:spcPct val="35000"/>
            </a:spcAft>
          </a:pPr>
          <a:r>
            <a:rPr lang="ru-RU" sz="800" kern="1200" dirty="0" smtClean="0">
              <a:solidFill>
                <a:schemeClr val="bg1"/>
              </a:solidFill>
            </a:rPr>
            <a:t>динара</a:t>
          </a:r>
          <a:endParaRPr lang="en-US" sz="800" kern="1200" dirty="0">
            <a:solidFill>
              <a:schemeClr val="bg1"/>
            </a:solidFill>
          </a:endParaRPr>
        </a:p>
      </dsp:txBody>
      <dsp:txXfrm>
        <a:off x="3498489" y="-160832"/>
        <a:ext cx="1525262" cy="1522949"/>
      </dsp:txXfrm>
    </dsp:sp>
    <dsp:sp modelId="{A14630AA-C1BD-4A7E-B665-0A7C9B6C19C9}">
      <dsp:nvSpPr>
        <dsp:cNvPr id="0" name=""/>
        <dsp:cNvSpPr/>
      </dsp:nvSpPr>
      <dsp:spPr>
        <a:xfrm>
          <a:off x="5125622" y="551775"/>
          <a:ext cx="1426071" cy="1404608"/>
        </a:xfrm>
        <a:prstGeom prst="ellipse">
          <a:avLst/>
        </a:prstGeom>
        <a:solidFill>
          <a:schemeClr val="accent3">
            <a:hueOff val="-797282"/>
            <a:satOff val="-4367"/>
            <a:lumOff val="1345"/>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Дотације и трансфери </a:t>
          </a:r>
          <a:r>
            <a:rPr lang="sr-Cyrl-RS" sz="800" kern="1200" dirty="0" smtClean="0">
              <a:solidFill>
                <a:schemeClr val="bg1"/>
              </a:solidFill>
            </a:rPr>
            <a:t>184.540.000,00</a:t>
          </a:r>
        </a:p>
        <a:p>
          <a:pPr lvl="0" algn="ctr" defTabSz="355600">
            <a:lnSpc>
              <a:spcPct val="90000"/>
            </a:lnSpc>
            <a:spcBef>
              <a:spcPct val="0"/>
            </a:spcBef>
            <a:spcAft>
              <a:spcPct val="35000"/>
            </a:spcAft>
          </a:pPr>
          <a:r>
            <a:rPr lang="sr-Cyrl-RS" sz="800" kern="1200" dirty="0" smtClean="0">
              <a:solidFill>
                <a:schemeClr val="bg1"/>
              </a:solidFill>
            </a:rPr>
            <a:t> </a:t>
          </a:r>
          <a:r>
            <a:rPr lang="sr-Cyrl-RS" sz="800" kern="1200" dirty="0">
              <a:solidFill>
                <a:schemeClr val="bg1"/>
              </a:solidFill>
            </a:rPr>
            <a:t>динара</a:t>
          </a:r>
          <a:endParaRPr lang="en-US" sz="800" kern="1200" dirty="0">
            <a:solidFill>
              <a:schemeClr val="bg1"/>
            </a:solidFill>
          </a:endParaRPr>
        </a:p>
      </dsp:txBody>
      <dsp:txXfrm>
        <a:off x="5125622" y="551775"/>
        <a:ext cx="1426071" cy="1404608"/>
      </dsp:txXfrm>
    </dsp:sp>
    <dsp:sp modelId="{E43F7264-94BE-4E7E-8A98-A0D70BB3AF06}">
      <dsp:nvSpPr>
        <dsp:cNvPr id="0" name=""/>
        <dsp:cNvSpPr/>
      </dsp:nvSpPr>
      <dsp:spPr>
        <a:xfrm>
          <a:off x="5838230" y="2187450"/>
          <a:ext cx="1307730" cy="1288331"/>
        </a:xfrm>
        <a:prstGeom prst="ellipse">
          <a:avLst/>
        </a:prstGeom>
        <a:solidFill>
          <a:schemeClr val="accent3">
            <a:hueOff val="-1594564"/>
            <a:satOff val="-8735"/>
            <a:lumOff val="2689"/>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Расходи за запослене </a:t>
          </a:r>
          <a:r>
            <a:rPr lang="sr-Cyrl-RS" sz="800" kern="1200" dirty="0" smtClean="0">
              <a:solidFill>
                <a:schemeClr val="bg1"/>
              </a:solidFill>
            </a:rPr>
            <a:t>276.893.000,00 динара</a:t>
          </a:r>
          <a:endParaRPr lang="en-US" sz="800" kern="1200" dirty="0">
            <a:solidFill>
              <a:schemeClr val="bg1"/>
            </a:solidFill>
          </a:endParaRPr>
        </a:p>
      </dsp:txBody>
      <dsp:txXfrm>
        <a:off x="5838230" y="2187450"/>
        <a:ext cx="1307730" cy="1288331"/>
      </dsp:txXfrm>
    </dsp:sp>
    <dsp:sp modelId="{115526CD-270E-4C52-A164-15F2B6F9FE39}">
      <dsp:nvSpPr>
        <dsp:cNvPr id="0" name=""/>
        <dsp:cNvSpPr/>
      </dsp:nvSpPr>
      <dsp:spPr>
        <a:xfrm>
          <a:off x="5168161" y="3741462"/>
          <a:ext cx="1303310" cy="1257076"/>
        </a:xfrm>
        <a:prstGeom prst="ellipse">
          <a:avLst/>
        </a:prstGeom>
        <a:solidFill>
          <a:schemeClr val="accent3">
            <a:hueOff val="-2391845"/>
            <a:satOff val="-13102"/>
            <a:lumOff val="4034"/>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Социјална помоћ </a:t>
          </a:r>
          <a:r>
            <a:rPr lang="sr-Cyrl-RS" sz="800" kern="1200" dirty="0" smtClean="0">
              <a:solidFill>
                <a:schemeClr val="bg1"/>
              </a:solidFill>
            </a:rPr>
            <a:t>31.449.000,00</a:t>
          </a:r>
        </a:p>
        <a:p>
          <a:pPr lvl="0" algn="ctr" defTabSz="355600">
            <a:lnSpc>
              <a:spcPct val="90000"/>
            </a:lnSpc>
            <a:spcBef>
              <a:spcPct val="0"/>
            </a:spcBef>
            <a:spcAft>
              <a:spcPct val="35000"/>
            </a:spcAft>
          </a:pPr>
          <a:r>
            <a:rPr lang="sr-Cyrl-RS" sz="800" kern="1200" dirty="0" smtClean="0">
              <a:solidFill>
                <a:schemeClr val="bg1"/>
              </a:solidFill>
            </a:rPr>
            <a:t>динара</a:t>
          </a:r>
          <a:endParaRPr lang="en-US" sz="800" kern="1200" dirty="0">
            <a:solidFill>
              <a:schemeClr val="bg1"/>
            </a:solidFill>
          </a:endParaRPr>
        </a:p>
      </dsp:txBody>
      <dsp:txXfrm>
        <a:off x="5168161" y="3741462"/>
        <a:ext cx="1303310" cy="1257076"/>
      </dsp:txXfrm>
    </dsp:sp>
    <dsp:sp modelId="{5101AD7C-EA94-402A-A388-0FD916639D60}">
      <dsp:nvSpPr>
        <dsp:cNvPr id="0" name=""/>
        <dsp:cNvSpPr/>
      </dsp:nvSpPr>
      <dsp:spPr>
        <a:xfrm>
          <a:off x="3660420" y="4394356"/>
          <a:ext cx="1268618" cy="1285715"/>
        </a:xfrm>
        <a:prstGeom prst="ellipse">
          <a:avLst/>
        </a:prstGeom>
        <a:solidFill>
          <a:schemeClr val="accent3">
            <a:hueOff val="-3189127"/>
            <a:satOff val="-17469"/>
            <a:lumOff val="5378"/>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Субвенције </a:t>
          </a:r>
          <a:r>
            <a:rPr lang="sr-Cyrl-RS" sz="800" kern="1200" dirty="0" smtClean="0">
              <a:solidFill>
                <a:schemeClr val="bg1"/>
              </a:solidFill>
            </a:rPr>
            <a:t>86.556.000,00 </a:t>
          </a:r>
          <a:r>
            <a:rPr lang="sr-Cyrl-RS" sz="800" kern="1200" dirty="0">
              <a:solidFill>
                <a:schemeClr val="bg1"/>
              </a:solidFill>
            </a:rPr>
            <a:t>динара</a:t>
          </a:r>
          <a:endParaRPr lang="en-US" sz="800" kern="1200" dirty="0">
            <a:solidFill>
              <a:schemeClr val="bg1"/>
            </a:solidFill>
          </a:endParaRPr>
        </a:p>
      </dsp:txBody>
      <dsp:txXfrm>
        <a:off x="3660420" y="4394356"/>
        <a:ext cx="1268618" cy="1285715"/>
      </dsp:txXfrm>
    </dsp:sp>
    <dsp:sp modelId="{D19ADD6D-9F0A-4766-B637-BB2D5495A9BB}">
      <dsp:nvSpPr>
        <dsp:cNvPr id="0" name=""/>
        <dsp:cNvSpPr/>
      </dsp:nvSpPr>
      <dsp:spPr>
        <a:xfrm>
          <a:off x="2068819" y="3780615"/>
          <a:ext cx="1229528" cy="1257076"/>
        </a:xfrm>
        <a:prstGeom prst="ellipse">
          <a:avLst/>
        </a:prstGeom>
        <a:solidFill>
          <a:schemeClr val="accent3">
            <a:hueOff val="-3986409"/>
            <a:satOff val="-21836"/>
            <a:lumOff val="6723"/>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Остали расходи </a:t>
          </a:r>
          <a:r>
            <a:rPr lang="sr-Cyrl-RS" sz="800" kern="1200" dirty="0" smtClean="0">
              <a:solidFill>
                <a:schemeClr val="bg1"/>
              </a:solidFill>
            </a:rPr>
            <a:t>57.458.000,00</a:t>
          </a:r>
        </a:p>
        <a:p>
          <a:pPr lvl="0" algn="ctr" defTabSz="355600">
            <a:lnSpc>
              <a:spcPct val="90000"/>
            </a:lnSpc>
            <a:spcBef>
              <a:spcPct val="0"/>
            </a:spcBef>
            <a:spcAft>
              <a:spcPct val="35000"/>
            </a:spcAft>
          </a:pPr>
          <a:r>
            <a:rPr lang="sr-Cyrl-RS" sz="800" kern="1200" dirty="0" smtClean="0">
              <a:solidFill>
                <a:schemeClr val="bg1"/>
              </a:solidFill>
            </a:rPr>
            <a:t>динара</a:t>
          </a:r>
          <a:endParaRPr lang="en-US" sz="800" kern="1200" dirty="0">
            <a:solidFill>
              <a:schemeClr val="bg1"/>
            </a:solidFill>
          </a:endParaRPr>
        </a:p>
      </dsp:txBody>
      <dsp:txXfrm>
        <a:off x="2068819" y="3780615"/>
        <a:ext cx="1229528" cy="1257076"/>
      </dsp:txXfrm>
    </dsp:sp>
    <dsp:sp modelId="{4F05B281-B6DB-45BB-A427-1BF92AADC139}">
      <dsp:nvSpPr>
        <dsp:cNvPr id="0" name=""/>
        <dsp:cNvSpPr/>
      </dsp:nvSpPr>
      <dsp:spPr>
        <a:xfrm>
          <a:off x="1422991" y="2153483"/>
          <a:ext cx="1214311" cy="1356266"/>
        </a:xfrm>
        <a:prstGeom prst="ellipse">
          <a:avLst/>
        </a:prstGeom>
        <a:solidFill>
          <a:schemeClr val="accent3">
            <a:hueOff val="-4783691"/>
            <a:satOff val="-26204"/>
            <a:lumOff val="8067"/>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Средства резерве </a:t>
          </a:r>
          <a:r>
            <a:rPr lang="sr-Cyrl-RS" sz="800" kern="1200" dirty="0" smtClean="0">
              <a:solidFill>
                <a:schemeClr val="bg1"/>
              </a:solidFill>
            </a:rPr>
            <a:t>12.000.000,00</a:t>
          </a:r>
        </a:p>
        <a:p>
          <a:pPr lvl="0" algn="ctr" defTabSz="355600">
            <a:lnSpc>
              <a:spcPct val="90000"/>
            </a:lnSpc>
            <a:spcBef>
              <a:spcPct val="0"/>
            </a:spcBef>
            <a:spcAft>
              <a:spcPct val="35000"/>
            </a:spcAft>
          </a:pPr>
          <a:r>
            <a:rPr lang="sr-Cyrl-RS" sz="800" kern="1200" dirty="0" smtClean="0">
              <a:solidFill>
                <a:schemeClr val="bg1"/>
              </a:solidFill>
            </a:rPr>
            <a:t>динара</a:t>
          </a:r>
        </a:p>
        <a:p>
          <a:pPr lvl="0" algn="ctr" defTabSz="355600">
            <a:lnSpc>
              <a:spcPct val="90000"/>
            </a:lnSpc>
            <a:spcBef>
              <a:spcPct val="0"/>
            </a:spcBef>
            <a:spcAft>
              <a:spcPct val="35000"/>
            </a:spcAft>
          </a:pPr>
          <a:endParaRPr lang="en-US" sz="800" kern="1200" dirty="0">
            <a:solidFill>
              <a:schemeClr val="bg1"/>
            </a:solidFill>
          </a:endParaRPr>
        </a:p>
      </dsp:txBody>
      <dsp:txXfrm>
        <a:off x="1422991" y="2153483"/>
        <a:ext cx="1214311" cy="1356266"/>
      </dsp:txXfrm>
    </dsp:sp>
    <dsp:sp modelId="{2D6C03BD-4023-431E-84F6-C080A9961C8A}">
      <dsp:nvSpPr>
        <dsp:cNvPr id="0" name=""/>
        <dsp:cNvSpPr/>
      </dsp:nvSpPr>
      <dsp:spPr>
        <a:xfrm>
          <a:off x="1970571" y="744588"/>
          <a:ext cx="1454981" cy="1419684"/>
        </a:xfrm>
        <a:prstGeom prst="ellipse">
          <a:avLst/>
        </a:prstGeom>
        <a:solidFill>
          <a:schemeClr val="accent3">
            <a:hueOff val="-5580973"/>
            <a:satOff val="-30571"/>
            <a:lumOff val="9412"/>
            <a:alphaOff val="0"/>
          </a:schemeClr>
        </a:solidFill>
        <a:ln w="425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sr-Cyrl-RS" sz="800" kern="1200" dirty="0">
              <a:solidFill>
                <a:schemeClr val="bg1"/>
              </a:solidFill>
            </a:rPr>
            <a:t>Капитални издаци </a:t>
          </a:r>
          <a:r>
            <a:rPr lang="sr-Cyrl-RS" sz="800" kern="1200" dirty="0" smtClean="0">
              <a:solidFill>
                <a:schemeClr val="bg1"/>
              </a:solidFill>
            </a:rPr>
            <a:t>420.325.000,00</a:t>
          </a:r>
        </a:p>
        <a:p>
          <a:pPr lvl="0" algn="ctr" defTabSz="355600">
            <a:lnSpc>
              <a:spcPct val="90000"/>
            </a:lnSpc>
            <a:spcBef>
              <a:spcPct val="0"/>
            </a:spcBef>
            <a:spcAft>
              <a:spcPct val="35000"/>
            </a:spcAft>
          </a:pPr>
          <a:r>
            <a:rPr lang="sr-Cyrl-RS" sz="800" kern="1200" dirty="0" smtClean="0">
              <a:solidFill>
                <a:schemeClr val="bg1"/>
              </a:solidFill>
            </a:rPr>
            <a:t>динара</a:t>
          </a:r>
          <a:endParaRPr lang="en-US" sz="800" kern="1200" dirty="0">
            <a:solidFill>
              <a:schemeClr val="bg1"/>
            </a:solidFill>
          </a:endParaRPr>
        </a:p>
      </dsp:txBody>
      <dsp:txXfrm>
        <a:off x="1970571" y="744588"/>
        <a:ext cx="1454981" cy="1419684"/>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FF200638-5DF4-4430-A5FC-8138B5BDD0B3}" type="datetimeFigureOut">
              <a:rPr lang="en-US" smtClean="0"/>
              <a:pPr/>
              <a:t>11/21/2019</a:t>
            </a:fld>
            <a:endParaRPr lang="en-US"/>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60CEC979-1A5F-46ED-8288-2BF6E691AD6F}" type="slidenum">
              <a:rPr lang="en-US" smtClean="0"/>
              <a:pPr/>
              <a:t>‹#›</a:t>
            </a:fld>
            <a:endParaRPr lang="en-US"/>
          </a:p>
        </p:txBody>
      </p:sp>
    </p:spTree>
    <p:extLst>
      <p:ext uri="{BB962C8B-B14F-4D97-AF65-F5344CB8AC3E}">
        <p14:creationId xmlns="" xmlns:p14="http://schemas.microsoft.com/office/powerpoint/2010/main" val="7208908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5373" y="0"/>
            <a:ext cx="2918831" cy="493316"/>
          </a:xfrm>
          <a:prstGeom prst="rect">
            <a:avLst/>
          </a:prstGeom>
        </p:spPr>
        <p:txBody>
          <a:bodyPr vert="horz" lIns="91440" tIns="45720" rIns="91440" bIns="45720" rtlCol="0"/>
          <a:lstStyle>
            <a:lvl1pPr algn="r">
              <a:defRPr sz="1200"/>
            </a:lvl1pPr>
          </a:lstStyle>
          <a:p>
            <a:fld id="{AD43283B-6AD6-429E-9A6B-CD6015251173}" type="datetimeFigureOut">
              <a:rPr lang="en-US" smtClean="0"/>
              <a:pPr/>
              <a:t>11/21/2019</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lIns="91440" tIns="45720" rIns="91440" bIns="45720" rtlCol="0" anchor="b"/>
          <a:lstStyle>
            <a:lvl1pPr algn="r">
              <a:defRPr sz="1200"/>
            </a:lvl1pPr>
          </a:lstStyle>
          <a:p>
            <a:fld id="{B0DD3E29-5E3C-4E2A-B6D2-72A9CD53ABC5}" type="slidenum">
              <a:rPr lang="en-US" smtClean="0"/>
              <a:pPr/>
              <a:t>‹#›</a:t>
            </a:fld>
            <a:endParaRPr lang="en-US"/>
          </a:p>
        </p:txBody>
      </p:sp>
    </p:spTree>
    <p:extLst>
      <p:ext uri="{BB962C8B-B14F-4D97-AF65-F5344CB8AC3E}">
        <p14:creationId xmlns="" xmlns:p14="http://schemas.microsoft.com/office/powerpoint/2010/main" val="374777055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2</a:t>
            </a:fld>
            <a:endParaRPr lang="en-US"/>
          </a:p>
        </p:txBody>
      </p:sp>
    </p:spTree>
    <p:extLst>
      <p:ext uri="{BB962C8B-B14F-4D97-AF65-F5344CB8AC3E}">
        <p14:creationId xmlns="" xmlns:p14="http://schemas.microsoft.com/office/powerpoint/2010/main" val="1975096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0DD3E29-5E3C-4E2A-B6D2-72A9CD53ABC5}" type="slidenum">
              <a:rPr lang="en-US" smtClean="0"/>
              <a:pPr/>
              <a:t>14</a:t>
            </a:fld>
            <a:endParaRPr lang="en-US"/>
          </a:p>
        </p:txBody>
      </p:sp>
    </p:spTree>
    <p:extLst>
      <p:ext uri="{BB962C8B-B14F-4D97-AF65-F5344CB8AC3E}">
        <p14:creationId xmlns="" xmlns:p14="http://schemas.microsoft.com/office/powerpoint/2010/main" val="2697766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4487EF8-07F1-4132-9D28-E3E3FCCC23B1}" type="datetime1">
              <a:rPr lang="en-US" smtClean="0"/>
              <a:pPr/>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4105216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1049EEE-4F84-4052-B363-C737F6A14016}" type="datetime1">
              <a:rPr lang="en-US" smtClean="0"/>
              <a:pPr/>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21285877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220370-F757-4CDD-B7F0-D08A120BC05A}" type="datetime1">
              <a:rPr lang="en-US" smtClean="0"/>
              <a:pPr/>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42060485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B496EC-4D37-4B83-A4A3-1B59CDA3ECBF}" type="datetime1">
              <a:rPr lang="en-US" smtClean="0"/>
              <a:pPr/>
              <a:t>11/21/2019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33105404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A4487EF8-07F1-4132-9D28-E3E3FCCC23B1}" type="datetime1">
              <a:rPr lang="en-US" smtClean="0"/>
              <a:pPr/>
              <a:t>11/21/2019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75FB0A07-249F-4345-993B-6AB4700608B8}"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9078895-3498-4D33-B7FC-B54F27028AE1}" type="datetime1">
              <a:rPr lang="en-US" smtClean="0"/>
              <a:pPr/>
              <a:t>11/21/2019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FB0A07-249F-4345-993B-6AB4700608B8}"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02E79DB-ED39-4329-92C5-F5019745971C}" type="datetime1">
              <a:rPr lang="en-US" smtClean="0"/>
              <a:pPr/>
              <a:t>11/21/2019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FB0A07-249F-4345-993B-6AB4700608B8}"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683F819-929A-4FD7-A544-D4CCA8B66912}" type="datetime1">
              <a:rPr lang="en-US" smtClean="0"/>
              <a:pPr/>
              <a:t>11/21/2019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FB0A07-249F-4345-993B-6AB4700608B8}"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0D64A61-12DB-4731-919F-1A852C2C9915}" type="datetime1">
              <a:rPr lang="en-US" smtClean="0"/>
              <a:pPr/>
              <a:t>11/21/2019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5FB0A07-249F-4345-993B-6AB4700608B8}"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0BF04FF-B6FF-4841-86BA-8CA90B73CA57}" type="datetime1">
              <a:rPr lang="en-US" smtClean="0"/>
              <a:pPr/>
              <a:t>11/21/2019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5FB0A07-249F-4345-993B-6AB4700608B8}"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8B1211A5-A3A8-4BB4-99CF-D7D00093951F}" type="datetime1">
              <a:rPr lang="en-US" smtClean="0"/>
              <a:pPr/>
              <a:t>11/21/2019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5FB0A07-249F-4345-993B-6AB4700608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078895-3498-4D33-B7FC-B54F27028AE1}" type="datetime1">
              <a:rPr lang="en-US" smtClean="0"/>
              <a:pPr/>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115317444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46A6CDD-F840-42B5-8D8B-324DC27B5908}" type="datetime1">
              <a:rPr lang="en-US" smtClean="0"/>
              <a:pPr/>
              <a:t>11/21/2019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FB0A07-249F-4345-993B-6AB4700608B8}"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CFAEFDB-907E-4C9B-961F-C8E7D4ED2114}" type="datetime1">
              <a:rPr lang="en-US" smtClean="0"/>
              <a:pPr/>
              <a:t>11/21/2019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5FB0A07-249F-4345-993B-6AB4700608B8}"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1049EEE-4F84-4052-B363-C737F6A14016}" type="datetime1">
              <a:rPr lang="en-US" smtClean="0"/>
              <a:pPr/>
              <a:t>11/21/2019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FB0A07-249F-4345-993B-6AB4700608B8}"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D220370-F757-4CDD-B7F0-D08A120BC05A}" type="datetime1">
              <a:rPr lang="en-US" smtClean="0"/>
              <a:pPr/>
              <a:t>11/21/2019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5FB0A07-249F-4345-993B-6AB4700608B8}"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B496EC-4D37-4B83-A4A3-1B59CDA3ECBF}" type="datetime1">
              <a:rPr lang="en-US" smtClean="0"/>
              <a:pPr/>
              <a:t>11/21/2019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 xmlns:p14="http://schemas.microsoft.com/office/powerpoint/2010/main" val="33105404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2E79DB-ED39-4329-92C5-F5019745971C}" type="datetime1">
              <a:rPr lang="en-US" smtClean="0"/>
              <a:pPr/>
              <a:t>11/21/2019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1971558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683F819-929A-4FD7-A544-D4CCA8B66912}" type="datetime1">
              <a:rPr lang="en-US" smtClean="0"/>
              <a:pPr/>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1680745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0D64A61-12DB-4731-919F-1A852C2C9915}" type="datetime1">
              <a:rPr lang="en-US" smtClean="0"/>
              <a:pPr/>
              <a:t>11/21/2019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31425485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0BF04FF-B6FF-4841-86BA-8CA90B73CA57}" type="datetime1">
              <a:rPr lang="en-US" smtClean="0"/>
              <a:pPr/>
              <a:t>11/21/2019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3419489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1211A5-A3A8-4BB4-99CF-D7D00093951F}" type="datetime1">
              <a:rPr lang="en-US" smtClean="0"/>
              <a:pPr/>
              <a:t>11/21/2019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2143434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46A6CDD-F840-42B5-8D8B-324DC27B5908}" type="datetime1">
              <a:rPr lang="en-US" smtClean="0"/>
              <a:pPr/>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12929438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CFAEFDB-907E-4C9B-961F-C8E7D4ED2114}" type="datetime1">
              <a:rPr lang="en-US" smtClean="0"/>
              <a:pPr/>
              <a:t>11/21/2019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4071426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177A51-6661-464F-AF3F-5F9E5897B61D}" type="datetime1">
              <a:rPr lang="en-US" smtClean="0"/>
              <a:pPr/>
              <a:t>11/21/2019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FB0A07-249F-4345-993B-6AB4700608B8}" type="slidenum">
              <a:rPr lang="en-US" smtClean="0"/>
              <a:pPr/>
              <a:t>‹#›</a:t>
            </a:fld>
            <a:endParaRPr lang="en-US"/>
          </a:p>
        </p:txBody>
      </p:sp>
    </p:spTree>
    <p:extLst>
      <p:ext uri="{BB962C8B-B14F-4D97-AF65-F5344CB8AC3E}">
        <p14:creationId xmlns="" xmlns:p14="http://schemas.microsoft.com/office/powerpoint/2010/main" val="79081676"/>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 id="2147483721"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6177A51-6661-464F-AF3F-5F9E5897B61D}" type="datetime1">
              <a:rPr lang="en-US" smtClean="0"/>
              <a:pPr/>
              <a:t>11/21/2019</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5FB0A07-249F-4345-993B-6AB4700608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Lst>
  <p:hf hdr="0" ftr="0" dt="0"/>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hyperlink" Target="http://www.becej.rs/wp-content/uploads/2019/01/BUDZET-2019.pdf"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8" Type="http://schemas.openxmlformats.org/officeDocument/2006/relationships/hyperlink" Target="http://openclipart.org/detail/171507/money-pot-by-gnokii-171507" TargetMode="External"/><Relationship Id="rId3" Type="http://schemas.openxmlformats.org/officeDocument/2006/relationships/diagramLayout" Target="../diagrams/layout3.xml"/><Relationship Id="rId7" Type="http://schemas.openxmlformats.org/officeDocument/2006/relationships/image" Target="../media/image3.png"/><Relationship Id="rId2" Type="http://schemas.openxmlformats.org/officeDocument/2006/relationships/diagramData" Target="../diagrams/data3.xml"/><Relationship Id="rId1" Type="http://schemas.openxmlformats.org/officeDocument/2006/relationships/slideLayout" Target="../slideLayouts/slideLayout1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r-Cyrl-RS" dirty="0" smtClean="0">
                <a:solidFill>
                  <a:schemeClr val="tx1"/>
                </a:solidFill>
              </a:rPr>
              <a:t>ОПШТИНА БЕЧЕЈ</a:t>
            </a:r>
            <a:r>
              <a:rPr lang="en-US" dirty="0" smtClean="0"/>
              <a:t> </a:t>
            </a:r>
            <a:endParaRPr lang="en-US" dirty="0">
              <a:solidFill>
                <a:schemeClr val="tx1">
                  <a:lumMod val="95000"/>
                  <a:lumOff val="5000"/>
                </a:schemeClr>
              </a:solidFill>
            </a:endParaRPr>
          </a:p>
        </p:txBody>
      </p:sp>
      <p:sp>
        <p:nvSpPr>
          <p:cNvPr id="3" name="Subtitle 2"/>
          <p:cNvSpPr>
            <a:spLocks noGrp="1"/>
          </p:cNvSpPr>
          <p:nvPr>
            <p:ph type="subTitle" idx="1"/>
          </p:nvPr>
        </p:nvSpPr>
        <p:spPr>
          <a:xfrm>
            <a:off x="1043609" y="4077072"/>
            <a:ext cx="7827188" cy="1660260"/>
          </a:xfrm>
        </p:spPr>
        <p:txBody>
          <a:bodyPr/>
          <a:lstStyle/>
          <a:p>
            <a:r>
              <a:rPr lang="sr-Cyrl-RS" b="1" dirty="0">
                <a:solidFill>
                  <a:srgbClr val="FF0000"/>
                </a:solidFill>
              </a:rPr>
              <a:t>ГРАЂАНСКИ ВОДИЧ КРОЗ ОДЛУКУ О БУЏЕТУ за </a:t>
            </a:r>
            <a:r>
              <a:rPr lang="sr-Cyrl-RS" b="1" dirty="0" smtClean="0">
                <a:solidFill>
                  <a:srgbClr val="FF0000"/>
                </a:solidFill>
              </a:rPr>
              <a:t>2019.годину</a:t>
            </a:r>
            <a:endParaRPr lang="en-US" b="1" dirty="0">
              <a:solidFill>
                <a:srgbClr val="FF0000"/>
              </a:solidFill>
            </a:endParaRPr>
          </a:p>
        </p:txBody>
      </p:sp>
      <p:sp>
        <p:nvSpPr>
          <p:cNvPr id="6" name="Slide Number Placeholder 5"/>
          <p:cNvSpPr>
            <a:spLocks noGrp="1"/>
          </p:cNvSpPr>
          <p:nvPr>
            <p:ph type="sldNum" sz="quarter" idx="12"/>
          </p:nvPr>
        </p:nvSpPr>
        <p:spPr/>
        <p:txBody>
          <a:bodyPr>
            <a:normAutofit/>
          </a:bodyPr>
          <a:lstStyle/>
          <a:p>
            <a:fld id="{B6F15528-21DE-4FAA-801E-634DDDAF4B2B}" type="slidenum">
              <a:rPr lang="en-US" smtClean="0"/>
              <a:pPr/>
              <a:t>1</a:t>
            </a:fld>
            <a:endParaRPr lang="en-US"/>
          </a:p>
        </p:txBody>
      </p:sp>
      <p:pic>
        <p:nvPicPr>
          <p:cNvPr id="7" name="Picture 6" descr="Bečej_GRB_2019.png"/>
          <p:cNvPicPr>
            <a:picLocks noChangeAspect="1"/>
          </p:cNvPicPr>
          <p:nvPr/>
        </p:nvPicPr>
        <p:blipFill>
          <a:blip r:embed="rId2" cstate="print"/>
          <a:stretch>
            <a:fillRect/>
          </a:stretch>
        </p:blipFill>
        <p:spPr>
          <a:xfrm>
            <a:off x="3491880" y="764704"/>
            <a:ext cx="1916832" cy="1872208"/>
          </a:xfrm>
          <a:prstGeom prst="rect">
            <a:avLst/>
          </a:prstGeom>
        </p:spPr>
      </p:pic>
    </p:spTree>
    <p:extLst>
      <p:ext uri="{BB962C8B-B14F-4D97-AF65-F5344CB8AC3E}">
        <p14:creationId xmlns="" xmlns:p14="http://schemas.microsoft.com/office/powerpoint/2010/main" val="2642155704"/>
      </p:ext>
    </p:extLst>
  </p:cSld>
  <p:clrMapOvr>
    <a:masterClrMapping/>
  </p:clrMapOvr>
  <p:timing>
    <p:tnLst>
      <p:par>
        <p:cTn id="1" dur="indefinite" restart="never" nodeType="tmRoot"/>
      </p:par>
    </p:tnLst>
  </p:timing>
  <p:extLst mod="1">
    <p:ext uri="{E180D4A7-C9FB-4DFB-919C-405C955672EB}">
      <p14:showEvtLst xmlns="" xmlns:p14="http://schemas.microsoft.com/office/powerpoint/2010/main">
        <p14:playEvt time="0" objId="11"/>
        <p14:stopEvt time="6233" objId="11"/>
      </p14:showEvtLst>
    </p:ext>
  </p:extLs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0105" y="332655"/>
            <a:ext cx="8229600" cy="792089"/>
          </a:xfrm>
        </p:spPr>
        <p:txBody>
          <a:bodyPr>
            <a:noAutofit/>
          </a:bodyPr>
          <a:lstStyle/>
          <a:p>
            <a:r>
              <a:rPr lang="sr-Cyrl-RS" sz="2400" b="1" dirty="0"/>
              <a:t>Структура планираних прихода и примања за </a:t>
            </a:r>
            <a:r>
              <a:rPr lang="sr-Cyrl-RS" sz="2400" b="1" dirty="0" smtClean="0"/>
              <a:t>2019. </a:t>
            </a:r>
            <a:r>
              <a:rPr lang="sr-Cyrl-RS" sz="2400" b="1" dirty="0"/>
              <a:t>годину</a:t>
            </a:r>
            <a:endParaRPr lang="en-US" sz="2400" b="1" dirty="0"/>
          </a:p>
        </p:txBody>
      </p:sp>
      <p:sp>
        <p:nvSpPr>
          <p:cNvPr id="3" name="Slide Number Placeholder 2"/>
          <p:cNvSpPr>
            <a:spLocks noGrp="1"/>
          </p:cNvSpPr>
          <p:nvPr>
            <p:ph type="sldNum" sz="quarter" idx="12"/>
          </p:nvPr>
        </p:nvSpPr>
        <p:spPr/>
        <p:txBody>
          <a:bodyPr>
            <a:normAutofit/>
          </a:bodyPr>
          <a:lstStyle/>
          <a:p>
            <a:fld id="{B6F15528-21DE-4FAA-801E-634DDDAF4B2B}" type="slidenum">
              <a:rPr lang="en-US" smtClean="0"/>
              <a:pPr/>
              <a:t>10</a:t>
            </a:fld>
            <a:endParaRPr lang="en-US"/>
          </a:p>
        </p:txBody>
      </p:sp>
      <p:graphicFrame>
        <p:nvGraphicFramePr>
          <p:cNvPr id="5" name="Diagram 4"/>
          <p:cNvGraphicFramePr/>
          <p:nvPr>
            <p:extLst>
              <p:ext uri="{D42A27DB-BD31-4B8C-83A1-F6EECF244321}">
                <p14:modId xmlns="" xmlns:p14="http://schemas.microsoft.com/office/powerpoint/2010/main" val="3462614549"/>
              </p:ext>
            </p:extLst>
          </p:nvPr>
        </p:nvGraphicFramePr>
        <p:xfrm>
          <a:off x="611560" y="1196752"/>
          <a:ext cx="8030126"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4638"/>
            <a:ext cx="8229600" cy="778098"/>
          </a:xfrm>
        </p:spPr>
        <p:txBody>
          <a:bodyPr>
            <a:normAutofit/>
          </a:bodyPr>
          <a:lstStyle/>
          <a:p>
            <a:r>
              <a:rPr lang="sr-Cyrl-RS" sz="3000" b="1" dirty="0"/>
              <a:t>На шта се троше јавна средства</a:t>
            </a:r>
            <a:r>
              <a:rPr lang="en-US" sz="3000" b="1" dirty="0"/>
              <a:t>?</a:t>
            </a:r>
          </a:p>
        </p:txBody>
      </p:sp>
      <p:sp>
        <p:nvSpPr>
          <p:cNvPr id="7" name="Content Placeholder 6"/>
          <p:cNvSpPr>
            <a:spLocks noGrp="1"/>
          </p:cNvSpPr>
          <p:nvPr>
            <p:ph idx="1"/>
          </p:nvPr>
        </p:nvSpPr>
        <p:spPr>
          <a:xfrm>
            <a:off x="457200" y="1387574"/>
            <a:ext cx="8229600" cy="5195788"/>
          </a:xfrm>
        </p:spPr>
        <p:txBody>
          <a:bodyPr>
            <a:normAutofit fontScale="92500" lnSpcReduction="20000"/>
          </a:bodyPr>
          <a:lstStyle/>
          <a:p>
            <a:pPr marL="137160" indent="0" algn="just">
              <a:buNone/>
            </a:pPr>
            <a:r>
              <a:rPr lang="sr-Cyrl-RS" sz="1600" dirty="0"/>
              <a:t>	</a:t>
            </a:r>
            <a:r>
              <a:rPr lang="sr-Cyrl-RS" sz="1700" dirty="0"/>
              <a:t>Буџет мора бити у равнотежи, што значи да расходи морају одговарати приходима. Укупни планирани расходи и издаци у </a:t>
            </a:r>
            <a:r>
              <a:rPr lang="sr-Cyrl-RS" sz="1700" dirty="0" smtClean="0"/>
              <a:t>2019.години </a:t>
            </a:r>
            <a:r>
              <a:rPr lang="sr-Cyrl-RS" sz="1700" dirty="0"/>
              <a:t>из буџета износе: </a:t>
            </a:r>
          </a:p>
          <a:p>
            <a:endParaRPr lang="sr-Cyrl-RS" sz="1600" dirty="0"/>
          </a:p>
          <a:p>
            <a:endParaRPr lang="sr-Cyrl-RS" sz="1600" dirty="0"/>
          </a:p>
          <a:p>
            <a:endParaRPr lang="sr-Cyrl-RS" sz="1600" dirty="0"/>
          </a:p>
          <a:p>
            <a:pPr marL="137160" indent="0" algn="just">
              <a:buNone/>
            </a:pPr>
            <a:endParaRPr lang="ru-RU" sz="1600" dirty="0"/>
          </a:p>
          <a:p>
            <a:pPr marL="422910" indent="-285750" algn="just">
              <a:buFont typeface="Wingdings" panose="05000000000000000000" pitchFamily="2" charset="2"/>
              <a:buChar char="ü"/>
            </a:pPr>
            <a:endParaRPr lang="sr-Latn-RS" sz="1700" b="1" dirty="0"/>
          </a:p>
          <a:p>
            <a:pPr marL="422910" indent="-285750" algn="just">
              <a:buFont typeface="Wingdings" panose="05000000000000000000" pitchFamily="2" charset="2"/>
              <a:buChar char="ü"/>
            </a:pPr>
            <a:r>
              <a:rPr lang="sr-Cyrl-RS" sz="1700" b="1" dirty="0"/>
              <a:t>РАСХОДИ </a:t>
            </a:r>
            <a:r>
              <a:rPr lang="sr-Cyrl-RS" sz="1700" dirty="0"/>
              <a:t>Расходи представљају све трошкове града за плате буџетских корисника, набавку роба и услуга, субвенције, дотације и трансфере, социјалну помоћ и остале трошкове које општина обезбеђује без директне и непосредне накнаде. </a:t>
            </a:r>
            <a:endParaRPr lang="vi-VN" sz="1700" dirty="0"/>
          </a:p>
          <a:p>
            <a:pPr marL="422910" indent="-285750" algn="just">
              <a:buFont typeface="Wingdings" panose="05000000000000000000" pitchFamily="2" charset="2"/>
              <a:buChar char="ü"/>
            </a:pPr>
            <a:r>
              <a:rPr lang="sr-Cyrl-RS" sz="1700" b="1" dirty="0"/>
              <a:t>ИЗДАЦИ</a:t>
            </a:r>
            <a:r>
              <a:rPr lang="sr-Cyrl-RS" sz="1700" dirty="0"/>
              <a:t> представљају трошкове изградње или инвестиционог одржавања већ постојећих објеката, набавку земљишта, машина и опр</a:t>
            </a:r>
            <a:r>
              <a:rPr lang="sr-Latn-RS" sz="1700" dirty="0"/>
              <a:t>e</a:t>
            </a:r>
            <a:r>
              <a:rPr lang="sr-Cyrl-RS" sz="1700" dirty="0"/>
              <a:t>ме неопходне за рад буџетских корисника.</a:t>
            </a:r>
          </a:p>
          <a:p>
            <a:pPr marL="422910" indent="-285750" algn="just">
              <a:buFont typeface="Wingdings" panose="05000000000000000000" pitchFamily="2" charset="2"/>
              <a:buChar char="ü"/>
            </a:pPr>
            <a:r>
              <a:rPr lang="sr-Cyrl-RS" sz="1700" b="1" dirty="0"/>
              <a:t>РАСХОДИ И ИЗДАЦИ </a:t>
            </a:r>
            <a:r>
              <a:rPr lang="sr-Cyrl-RS" sz="1700" dirty="0"/>
              <a:t>морају се исказивати на законом прописан начин, односно морају се исказивати: по </a:t>
            </a:r>
            <a:r>
              <a:rPr lang="sr-Cyrl-RS" sz="1700" i="1" dirty="0"/>
              <a:t>програмима</a:t>
            </a:r>
            <a:r>
              <a:rPr lang="sr-Cyrl-RS" sz="1700" dirty="0"/>
              <a:t> који показују колико се троши за извршавање основних надлежности и стратешких циљева општине; по </a:t>
            </a:r>
            <a:r>
              <a:rPr lang="sr-Cyrl-RS" sz="1700" i="1" dirty="0"/>
              <a:t>основној намени </a:t>
            </a:r>
            <a:r>
              <a:rPr lang="sr-Cyrl-RS" sz="1700" dirty="0"/>
              <a:t>која показује за коју врсту трошка се средства издвајају; по </a:t>
            </a:r>
            <a:r>
              <a:rPr lang="sr-Cyrl-RS" sz="1700" i="1" dirty="0"/>
              <a:t>функцији</a:t>
            </a:r>
            <a:r>
              <a:rPr lang="sr-Cyrl-RS" sz="1700" dirty="0"/>
              <a:t> која показује функционалну намену за одређену област и по </a:t>
            </a:r>
            <a:r>
              <a:rPr lang="sr-Cyrl-RS" sz="1700" i="1" dirty="0"/>
              <a:t>корисницима буџета </a:t>
            </a:r>
            <a:r>
              <a:rPr lang="sr-Cyrl-RS" sz="1700" dirty="0"/>
              <a:t>што показује организацију рада општине.</a:t>
            </a:r>
          </a:p>
          <a:p>
            <a:pPr marL="137160" indent="0" algn="just">
              <a:buNone/>
            </a:pPr>
            <a:endParaRPr lang="en-US" sz="1600" dirty="0"/>
          </a:p>
        </p:txBody>
      </p:sp>
      <p:sp>
        <p:nvSpPr>
          <p:cNvPr id="3" name="Slide Number Placeholder 2"/>
          <p:cNvSpPr>
            <a:spLocks noGrp="1"/>
          </p:cNvSpPr>
          <p:nvPr>
            <p:ph type="sldNum" sz="quarter" idx="12"/>
          </p:nvPr>
        </p:nvSpPr>
        <p:spPr/>
        <p:txBody>
          <a:bodyPr>
            <a:normAutofit/>
          </a:bodyPr>
          <a:lstStyle/>
          <a:p>
            <a:fld id="{B6F15528-21DE-4FAA-801E-634DDDAF4B2B}" type="slidenum">
              <a:rPr lang="en-US" smtClean="0"/>
              <a:pPr/>
              <a:t>11</a:t>
            </a:fld>
            <a:endParaRPr lang="en-US"/>
          </a:p>
        </p:txBody>
      </p:sp>
      <p:sp>
        <p:nvSpPr>
          <p:cNvPr id="24" name="Rectangle: Rounded Corners 23">
            <a:extLst>
              <a:ext uri="{FF2B5EF4-FFF2-40B4-BE49-F238E27FC236}">
                <a16:creationId xmlns:a16="http://schemas.microsoft.com/office/drawing/2014/main" xmlns="" id="{CFD6A88A-550B-4306-B111-9817A14514A4}"/>
              </a:ext>
            </a:extLst>
          </p:cNvPr>
          <p:cNvSpPr/>
          <p:nvPr/>
        </p:nvSpPr>
        <p:spPr>
          <a:xfrm>
            <a:off x="2879812" y="2132856"/>
            <a:ext cx="3384376" cy="9361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en-US" b="1" dirty="0" smtClean="0"/>
              <a:t>1,977,886,000</a:t>
            </a:r>
            <a:r>
              <a:rPr lang="en-US" dirty="0" smtClean="0"/>
              <a:t> </a:t>
            </a:r>
            <a:r>
              <a:rPr lang="sr-Cyrl-RS" b="1" dirty="0" smtClean="0"/>
              <a:t> </a:t>
            </a:r>
            <a:r>
              <a:rPr lang="sr-Cyrl-RS" b="1" dirty="0"/>
              <a:t>динара</a:t>
            </a:r>
            <a:endParaRPr lang="sr-Latn-RS"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50106"/>
          </a:xfrm>
        </p:spPr>
        <p:txBody>
          <a:bodyPr>
            <a:normAutofit/>
          </a:bodyPr>
          <a:lstStyle/>
          <a:p>
            <a:r>
              <a:rPr lang="ru-RU" sz="3100" b="1" dirty="0"/>
              <a:t>Шта су расходи и издаци буџета?</a:t>
            </a:r>
            <a:endParaRPr lang="en-US" sz="2200" b="1" dirty="0"/>
          </a:p>
        </p:txBody>
      </p:sp>
      <p:sp>
        <p:nvSpPr>
          <p:cNvPr id="6" name="Content Placeholder 5"/>
          <p:cNvSpPr>
            <a:spLocks noGrp="1"/>
          </p:cNvSpPr>
          <p:nvPr>
            <p:ph sz="half" idx="1"/>
          </p:nvPr>
        </p:nvSpPr>
        <p:spPr>
          <a:xfrm>
            <a:off x="533400" y="1340768"/>
            <a:ext cx="4038600" cy="4399302"/>
          </a:xfrm>
        </p:spPr>
        <p:txBody>
          <a:bodyPr>
            <a:noAutofit/>
          </a:bodyPr>
          <a:lstStyle/>
          <a:p>
            <a:pPr algn="just"/>
            <a:r>
              <a:rPr lang="sr-Cyrl-RS" sz="1400" b="1" dirty="0"/>
              <a:t>Расходи за запослене </a:t>
            </a:r>
            <a:r>
              <a:rPr lang="sr-Cyrl-RS" sz="1400" dirty="0"/>
              <a:t>представљају све трошкове за запослене, како у управи тако и код буџетских корисника</a:t>
            </a:r>
          </a:p>
          <a:p>
            <a:pPr algn="just"/>
            <a:r>
              <a:rPr lang="sr-Cyrl-RS" sz="1400" b="1" dirty="0"/>
              <a:t>Коришћење роба и услуга </a:t>
            </a:r>
            <a:r>
              <a:rPr lang="sr-Cyrl-RS" sz="1400" dirty="0"/>
              <a:t>обухватају сталне трошкове, путне трошкове, услуге по уговору, специјализоване услуге, трошкове материјала и текуће поправке и одржавање.</a:t>
            </a:r>
          </a:p>
          <a:p>
            <a:pPr algn="just"/>
            <a:r>
              <a:rPr lang="sr-Cyrl-RS" sz="1400" b="1" dirty="0"/>
              <a:t>Дотације и трансфери </a:t>
            </a:r>
            <a:r>
              <a:rPr lang="sr-Cyrl-RS" sz="1400" dirty="0"/>
              <a:t>су трошкови које локална самоуправа </a:t>
            </a:r>
            <a:r>
              <a:rPr lang="ru-RU" sz="1400" dirty="0"/>
              <a:t>има за исплату институцијама које су у примарној надлежности централног/покрајинског нивоа</a:t>
            </a:r>
            <a:r>
              <a:rPr lang="sr-Cyrl-RS" sz="1400" dirty="0"/>
              <a:t> као што су школе, центар за социјални рад, дом здравља.</a:t>
            </a:r>
            <a:r>
              <a:rPr lang="en-US" sz="1400" dirty="0"/>
              <a:t> </a:t>
            </a:r>
            <a:endParaRPr lang="sr-Cyrl-RS" sz="1400" dirty="0"/>
          </a:p>
          <a:p>
            <a:pPr algn="just"/>
            <a:r>
              <a:rPr lang="sr-Cyrl-RS" sz="1400" b="1" dirty="0"/>
              <a:t>Остали расходи </a:t>
            </a:r>
            <a:r>
              <a:rPr lang="sr-Cyrl-RS" sz="1400" dirty="0"/>
              <a:t>обухватају дотације невладиним организацијама, порезе, таксе, новчане казне.</a:t>
            </a:r>
          </a:p>
        </p:txBody>
      </p:sp>
      <p:sp>
        <p:nvSpPr>
          <p:cNvPr id="11" name="Content Placeholder 10"/>
          <p:cNvSpPr>
            <a:spLocks noGrp="1"/>
          </p:cNvSpPr>
          <p:nvPr>
            <p:ph sz="half" idx="2"/>
          </p:nvPr>
        </p:nvSpPr>
        <p:spPr>
          <a:xfrm>
            <a:off x="4615665" y="1340768"/>
            <a:ext cx="4038600" cy="4525963"/>
          </a:xfrm>
        </p:spPr>
        <p:txBody>
          <a:bodyPr>
            <a:normAutofit lnSpcReduction="10000"/>
          </a:bodyPr>
          <a:lstStyle/>
          <a:p>
            <a:pPr algn="just"/>
            <a:r>
              <a:rPr lang="ru-RU" sz="1500" b="1" dirty="0"/>
              <a:t>Субвенције</a:t>
            </a:r>
            <a:r>
              <a:rPr lang="ru-RU" sz="1500" dirty="0"/>
              <a:t> сe одобравају за функционисање међумесног превоза и  пољопривредним произвођачима. </a:t>
            </a:r>
            <a:endParaRPr lang="en-US" sz="1500" dirty="0"/>
          </a:p>
          <a:p>
            <a:pPr algn="just"/>
            <a:r>
              <a:rPr lang="sr-Cyrl-RS" sz="1500" b="1" dirty="0"/>
              <a:t>Социјална заштита </a:t>
            </a:r>
            <a:r>
              <a:rPr lang="sr-Cyrl-RS" sz="1500" dirty="0"/>
              <a:t>обухвата све трошкове исплате социјалне помоћи за различите категорије грађана.</a:t>
            </a:r>
          </a:p>
          <a:p>
            <a:pPr algn="just"/>
            <a:r>
              <a:rPr lang="sr-Cyrl-RS" sz="1500" b="1" dirty="0"/>
              <a:t>Буџетска резерва </a:t>
            </a:r>
            <a:r>
              <a:rPr lang="sr-Cyrl-RS" sz="1500" dirty="0"/>
              <a:t>представља новац који се користи за непланиране или недовољно планиране сврхе, као и у случају ванредних околности.</a:t>
            </a:r>
          </a:p>
          <a:p>
            <a:pPr algn="just"/>
            <a:r>
              <a:rPr lang="sr-Cyrl-RS" sz="1500" b="1" dirty="0"/>
              <a:t>Капитални издаци </a:t>
            </a:r>
            <a:r>
              <a:rPr lang="sr-Cyrl-RS" sz="1500" dirty="0"/>
              <a:t>су трошкови за изградњу нових, или инвестиционо одржавање постојећих објеката, набавку опреме, машина земљишта и слично.</a:t>
            </a:r>
          </a:p>
          <a:p>
            <a:endParaRPr lang="ru-RU" sz="1500" dirty="0"/>
          </a:p>
          <a:p>
            <a:endParaRPr lang="en-US" dirty="0"/>
          </a:p>
        </p:txBody>
      </p:sp>
      <p:sp>
        <p:nvSpPr>
          <p:cNvPr id="4" name="Slide Number Placeholder 3"/>
          <p:cNvSpPr>
            <a:spLocks noGrp="1"/>
          </p:cNvSpPr>
          <p:nvPr>
            <p:ph type="sldNum" sz="quarter" idx="12"/>
          </p:nvPr>
        </p:nvSpPr>
        <p:spPr/>
        <p:txBody>
          <a:bodyPr>
            <a:normAutofit/>
          </a:bodyPr>
          <a:lstStyle/>
          <a:p>
            <a:fld id="{B6F15528-21DE-4FAA-801E-634DDDAF4B2B}" type="slidenum">
              <a:rPr lang="en-US" smtClean="0"/>
              <a:pPr/>
              <a:t>12</a:t>
            </a:fld>
            <a:endParaRPr lang="en-US"/>
          </a:p>
        </p:txBody>
      </p:sp>
    </p:spTree>
    <p:extLst>
      <p:ext uri="{BB962C8B-B14F-4D97-AF65-F5344CB8AC3E}">
        <p14:creationId xmlns="" xmlns:p14="http://schemas.microsoft.com/office/powerpoint/2010/main" val="11475393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850106"/>
          </a:xfrm>
        </p:spPr>
        <p:txBody>
          <a:bodyPr>
            <a:normAutofit/>
          </a:bodyPr>
          <a:lstStyle/>
          <a:p>
            <a:r>
              <a:rPr lang="sr-Cyrl-RS" sz="2000" b="1" dirty="0"/>
              <a:t>Структура планираних расхода и издатака буџета за </a:t>
            </a:r>
            <a:r>
              <a:rPr lang="sr-Cyrl-RS" sz="2000" b="1" dirty="0" smtClean="0"/>
              <a:t>2019. </a:t>
            </a:r>
            <a:r>
              <a:rPr lang="sr-Cyrl-RS" sz="2000" b="1" dirty="0"/>
              <a:t>годину</a:t>
            </a:r>
            <a:endParaRPr lang="en-US" sz="2000" b="1"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893808748"/>
              </p:ext>
            </p:extLst>
          </p:nvPr>
        </p:nvGraphicFramePr>
        <p:xfrm>
          <a:off x="251520" y="980728"/>
          <a:ext cx="8568952"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normAutofit/>
          </a:bodyPr>
          <a:lstStyle/>
          <a:p>
            <a:fld id="{B6F15528-21DE-4FAA-801E-634DDDAF4B2B}" type="slidenum">
              <a:rPr lang="en-US" smtClean="0"/>
              <a:pPr/>
              <a:t>13</a:t>
            </a:fld>
            <a:endParaRPr lang="en-US"/>
          </a:p>
        </p:txBody>
      </p:sp>
    </p:spTree>
    <p:extLst>
      <p:ext uri="{BB962C8B-B14F-4D97-AF65-F5344CB8AC3E}">
        <p14:creationId xmlns="" xmlns:p14="http://schemas.microsoft.com/office/powerpoint/2010/main" val="36515499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396" y="116632"/>
            <a:ext cx="7787208" cy="648072"/>
          </a:xfrm>
        </p:spPr>
        <p:txBody>
          <a:bodyPr>
            <a:normAutofit/>
          </a:bodyPr>
          <a:lstStyle/>
          <a:p>
            <a:r>
              <a:rPr lang="sr-Cyrl-RS" sz="2400" b="1" dirty="0"/>
              <a:t>Расходи буџета по програмима</a:t>
            </a:r>
            <a:endParaRPr lang="en-US" sz="2400" b="1" dirty="0"/>
          </a:p>
        </p:txBody>
      </p:sp>
      <p:sp>
        <p:nvSpPr>
          <p:cNvPr id="4" name="Slide Number Placeholder 3"/>
          <p:cNvSpPr>
            <a:spLocks noGrp="1"/>
          </p:cNvSpPr>
          <p:nvPr>
            <p:ph type="sldNum" sz="quarter" idx="12"/>
          </p:nvPr>
        </p:nvSpPr>
        <p:spPr/>
        <p:txBody>
          <a:bodyPr>
            <a:normAutofit/>
          </a:bodyPr>
          <a:lstStyle/>
          <a:p>
            <a:fld id="{B6F15528-21DE-4FAA-801E-634DDDAF4B2B}" type="slidenum">
              <a:rPr lang="en-US" smtClean="0"/>
              <a:pPr/>
              <a:t>14</a:t>
            </a:fld>
            <a:endParaRPr lang="en-US"/>
          </a:p>
        </p:txBody>
      </p:sp>
      <p:graphicFrame>
        <p:nvGraphicFramePr>
          <p:cNvPr id="5" name="Table 4">
            <a:extLst>
              <a:ext uri="{FF2B5EF4-FFF2-40B4-BE49-F238E27FC236}">
                <a16:creationId xmlns:a16="http://schemas.microsoft.com/office/drawing/2014/main" xmlns="" id="{F9E40ABB-A4CD-4E37-AFCB-CC1877536EFD}"/>
              </a:ext>
            </a:extLst>
          </p:cNvPr>
          <p:cNvGraphicFramePr>
            <a:graphicFrameLocks noGrp="1"/>
          </p:cNvGraphicFramePr>
          <p:nvPr>
            <p:extLst>
              <p:ext uri="{D42A27DB-BD31-4B8C-83A1-F6EECF244321}">
                <p14:modId xmlns="" xmlns:p14="http://schemas.microsoft.com/office/powerpoint/2010/main" val="1303438830"/>
              </p:ext>
            </p:extLst>
          </p:nvPr>
        </p:nvGraphicFramePr>
        <p:xfrm>
          <a:off x="1043608" y="836470"/>
          <a:ext cx="7216458" cy="5616866"/>
        </p:xfrm>
        <a:graphic>
          <a:graphicData uri="http://schemas.openxmlformats.org/drawingml/2006/table">
            <a:tbl>
              <a:tblPr firstRow="1" bandRow="1">
                <a:tableStyleId>{5DA37D80-6434-44D0-A028-1B22A696006F}</a:tableStyleId>
              </a:tblPr>
              <a:tblGrid>
                <a:gridCol w="4696178">
                  <a:extLst>
                    <a:ext uri="{9D8B030D-6E8A-4147-A177-3AD203B41FA5}">
                      <a16:colId xmlns:a16="http://schemas.microsoft.com/office/drawing/2014/main" xmlns="" val="1754900752"/>
                    </a:ext>
                  </a:extLst>
                </a:gridCol>
                <a:gridCol w="2520280">
                  <a:extLst>
                    <a:ext uri="{9D8B030D-6E8A-4147-A177-3AD203B41FA5}">
                      <a16:colId xmlns:a16="http://schemas.microsoft.com/office/drawing/2014/main" xmlns="" val="826029379"/>
                    </a:ext>
                  </a:extLst>
                </a:gridCol>
              </a:tblGrid>
              <a:tr h="360040">
                <a:tc>
                  <a:txBody>
                    <a:bodyPr/>
                    <a:lstStyle/>
                    <a:p>
                      <a:pPr algn="ctr"/>
                      <a:r>
                        <a:rPr lang="sr-Cyrl-RS" sz="1000" dirty="0"/>
                        <a:t>Назив програма</a:t>
                      </a:r>
                      <a:endParaRPr lang="en-US" sz="1000" dirty="0"/>
                    </a:p>
                  </a:txBody>
                  <a:tcPr/>
                </a:tc>
                <a:tc>
                  <a:txBody>
                    <a:bodyPr/>
                    <a:lstStyle/>
                    <a:p>
                      <a:pPr algn="ctr"/>
                      <a:r>
                        <a:rPr lang="sr-Cyrl-RS" sz="1000" dirty="0"/>
                        <a:t>Средства из Одлуке о буџету за </a:t>
                      </a:r>
                      <a:r>
                        <a:rPr lang="sr-Cyrl-RS" sz="1000" dirty="0" smtClean="0"/>
                        <a:t>2019. </a:t>
                      </a:r>
                      <a:r>
                        <a:rPr lang="sr-Cyrl-RS" sz="1000" dirty="0"/>
                        <a:t>годину  (износ у динарима)</a:t>
                      </a:r>
                      <a:endParaRPr lang="en-US" sz="1000" dirty="0"/>
                    </a:p>
                  </a:txBody>
                  <a:tcPr/>
                </a:tc>
                <a:extLst>
                  <a:ext uri="{0D108BD9-81ED-4DB2-BD59-A6C34878D82A}">
                    <a16:rowId xmlns:a16="http://schemas.microsoft.com/office/drawing/2014/main" xmlns="" val="267739698"/>
                  </a:ext>
                </a:extLst>
              </a:tr>
              <a:tr h="262879">
                <a:tc>
                  <a:txBody>
                    <a:bodyPr/>
                    <a:lstStyle/>
                    <a:p>
                      <a:r>
                        <a:rPr lang="sr-Cyrl-RS" sz="1000" kern="1200" dirty="0">
                          <a:effectLst/>
                        </a:rPr>
                        <a:t>Програм 1. Становање, урбанизам и просторно планирање</a:t>
                      </a:r>
                      <a:endParaRPr lang="en-US" sz="1000" b="1" dirty="0"/>
                    </a:p>
                  </a:txBody>
                  <a:tcPr/>
                </a:tc>
                <a:tc>
                  <a:txBody>
                    <a:bodyPr/>
                    <a:lstStyle/>
                    <a:p>
                      <a:r>
                        <a:rPr lang="sr-Cyrl-RS" sz="1000" dirty="0" smtClean="0"/>
                        <a:t>33.137.000,00</a:t>
                      </a:r>
                      <a:endParaRPr lang="en-US" sz="1000" dirty="0"/>
                    </a:p>
                  </a:txBody>
                  <a:tcPr/>
                </a:tc>
                <a:extLst>
                  <a:ext uri="{0D108BD9-81ED-4DB2-BD59-A6C34878D82A}">
                    <a16:rowId xmlns:a16="http://schemas.microsoft.com/office/drawing/2014/main" xmlns="" val="4002703372"/>
                  </a:ext>
                </a:extLst>
              </a:tr>
              <a:tr h="268260">
                <a:tc>
                  <a:txBody>
                    <a:bodyPr/>
                    <a:lstStyle/>
                    <a:p>
                      <a:r>
                        <a:rPr lang="sr-Cyrl-RS" sz="1000" dirty="0"/>
                        <a:t>Програм 2. Комуналне делатности</a:t>
                      </a:r>
                      <a:endParaRPr lang="en-US" sz="1000" b="1" dirty="0"/>
                    </a:p>
                  </a:txBody>
                  <a:tcPr/>
                </a:tc>
                <a:tc>
                  <a:txBody>
                    <a:bodyPr/>
                    <a:lstStyle/>
                    <a:p>
                      <a:r>
                        <a:rPr lang="sr-Cyrl-RS" sz="1000" dirty="0" smtClean="0"/>
                        <a:t>372.834.000,00</a:t>
                      </a:r>
                      <a:endParaRPr lang="en-US" sz="1000" dirty="0"/>
                    </a:p>
                  </a:txBody>
                  <a:tcPr/>
                </a:tc>
                <a:extLst>
                  <a:ext uri="{0D108BD9-81ED-4DB2-BD59-A6C34878D82A}">
                    <a16:rowId xmlns:a16="http://schemas.microsoft.com/office/drawing/2014/main" xmlns="" val="3698863823"/>
                  </a:ext>
                </a:extLst>
              </a:tr>
              <a:tr h="268260">
                <a:tc>
                  <a:txBody>
                    <a:bodyPr/>
                    <a:lstStyle/>
                    <a:p>
                      <a:r>
                        <a:rPr lang="sr-Cyrl-RS" sz="1000" dirty="0"/>
                        <a:t>Програм 3. Локални економски развој</a:t>
                      </a:r>
                      <a:endParaRPr lang="en-US" sz="1000" b="1" dirty="0"/>
                    </a:p>
                  </a:txBody>
                  <a:tcPr/>
                </a:tc>
                <a:tc>
                  <a:txBody>
                    <a:bodyPr/>
                    <a:lstStyle/>
                    <a:p>
                      <a:r>
                        <a:rPr lang="sr-Cyrl-RS" sz="1000" dirty="0" smtClean="0"/>
                        <a:t>650.000,00</a:t>
                      </a:r>
                      <a:endParaRPr lang="en-US" sz="1000" dirty="0"/>
                    </a:p>
                  </a:txBody>
                  <a:tcPr/>
                </a:tc>
                <a:extLst>
                  <a:ext uri="{0D108BD9-81ED-4DB2-BD59-A6C34878D82A}">
                    <a16:rowId xmlns:a16="http://schemas.microsoft.com/office/drawing/2014/main" xmlns="" val="2108287674"/>
                  </a:ext>
                </a:extLst>
              </a:tr>
              <a:tr h="268260">
                <a:tc>
                  <a:txBody>
                    <a:bodyPr/>
                    <a:lstStyle/>
                    <a:p>
                      <a:r>
                        <a:rPr lang="sr-Cyrl-RS" sz="1000" dirty="0"/>
                        <a:t>Програм 4. Развој туризма</a:t>
                      </a:r>
                      <a:endParaRPr lang="en-US" sz="1000" b="1" dirty="0"/>
                    </a:p>
                  </a:txBody>
                  <a:tcPr/>
                </a:tc>
                <a:tc>
                  <a:txBody>
                    <a:bodyPr/>
                    <a:lstStyle/>
                    <a:p>
                      <a:r>
                        <a:rPr lang="sr-Cyrl-RS" sz="1000" dirty="0" smtClean="0"/>
                        <a:t>35.321.000,00</a:t>
                      </a:r>
                      <a:endParaRPr lang="en-US" sz="1000" dirty="0"/>
                    </a:p>
                  </a:txBody>
                  <a:tcPr/>
                </a:tc>
                <a:extLst>
                  <a:ext uri="{0D108BD9-81ED-4DB2-BD59-A6C34878D82A}">
                    <a16:rowId xmlns:a16="http://schemas.microsoft.com/office/drawing/2014/main" xmlns="" val="2267397033"/>
                  </a:ext>
                </a:extLst>
              </a:tr>
              <a:tr h="268260">
                <a:tc>
                  <a:txBody>
                    <a:bodyPr/>
                    <a:lstStyle/>
                    <a:p>
                      <a:r>
                        <a:rPr lang="sr-Cyrl-RS" sz="1000" dirty="0"/>
                        <a:t>Програм 5. Пољопривреда и рурални развој</a:t>
                      </a:r>
                      <a:endParaRPr lang="en-US" sz="1000" b="1" dirty="0"/>
                    </a:p>
                  </a:txBody>
                  <a:tcPr/>
                </a:tc>
                <a:tc>
                  <a:txBody>
                    <a:bodyPr/>
                    <a:lstStyle/>
                    <a:p>
                      <a:r>
                        <a:rPr lang="sr-Cyrl-RS" sz="1000" dirty="0" smtClean="0"/>
                        <a:t>77.783.000,00</a:t>
                      </a:r>
                      <a:endParaRPr lang="en-US" sz="1000" dirty="0"/>
                    </a:p>
                  </a:txBody>
                  <a:tcPr/>
                </a:tc>
                <a:extLst>
                  <a:ext uri="{0D108BD9-81ED-4DB2-BD59-A6C34878D82A}">
                    <a16:rowId xmlns:a16="http://schemas.microsoft.com/office/drawing/2014/main" xmlns="" val="3652443609"/>
                  </a:ext>
                </a:extLst>
              </a:tr>
              <a:tr h="268260">
                <a:tc>
                  <a:txBody>
                    <a:bodyPr/>
                    <a:lstStyle/>
                    <a:p>
                      <a:r>
                        <a:rPr lang="sr-Cyrl-RS" sz="1000" dirty="0"/>
                        <a:t>Програм 6. Заштита животне средине</a:t>
                      </a:r>
                      <a:endParaRPr lang="en-US" sz="1000" b="1" dirty="0"/>
                    </a:p>
                  </a:txBody>
                  <a:tcPr/>
                </a:tc>
                <a:tc>
                  <a:txBody>
                    <a:bodyPr/>
                    <a:lstStyle/>
                    <a:p>
                      <a:r>
                        <a:rPr lang="sr-Cyrl-RS" sz="1000" dirty="0" smtClean="0"/>
                        <a:t>12.000.000,00</a:t>
                      </a:r>
                      <a:endParaRPr lang="en-US" sz="1000" dirty="0"/>
                    </a:p>
                  </a:txBody>
                  <a:tcPr/>
                </a:tc>
                <a:extLst>
                  <a:ext uri="{0D108BD9-81ED-4DB2-BD59-A6C34878D82A}">
                    <a16:rowId xmlns:a16="http://schemas.microsoft.com/office/drawing/2014/main" xmlns="" val="245616700"/>
                  </a:ext>
                </a:extLst>
              </a:tr>
              <a:tr h="324868">
                <a:tc>
                  <a:txBody>
                    <a:bodyPr/>
                    <a:lstStyle/>
                    <a:p>
                      <a:r>
                        <a:rPr lang="sr-Cyrl-RS" sz="1000" dirty="0"/>
                        <a:t>Програм 7. Организација саобраћаја и саобраћајна инфраструктура </a:t>
                      </a:r>
                      <a:endParaRPr lang="en-US" sz="1000" b="1" dirty="0"/>
                    </a:p>
                  </a:txBody>
                  <a:tcPr/>
                </a:tc>
                <a:tc>
                  <a:txBody>
                    <a:bodyPr/>
                    <a:lstStyle/>
                    <a:p>
                      <a:r>
                        <a:rPr lang="sr-Cyrl-RS" sz="1000" dirty="0" smtClean="0"/>
                        <a:t>496.714.000,00</a:t>
                      </a:r>
                      <a:endParaRPr lang="en-US" sz="1000" dirty="0"/>
                    </a:p>
                  </a:txBody>
                  <a:tcPr/>
                </a:tc>
                <a:extLst>
                  <a:ext uri="{0D108BD9-81ED-4DB2-BD59-A6C34878D82A}">
                    <a16:rowId xmlns:a16="http://schemas.microsoft.com/office/drawing/2014/main" xmlns="" val="1800143352"/>
                  </a:ext>
                </a:extLst>
              </a:tr>
              <a:tr h="268260">
                <a:tc>
                  <a:txBody>
                    <a:bodyPr/>
                    <a:lstStyle/>
                    <a:p>
                      <a:r>
                        <a:rPr lang="sr-Cyrl-RS" sz="1000" dirty="0"/>
                        <a:t>Програм 8. Предшколско васпитање и образовање</a:t>
                      </a:r>
                      <a:endParaRPr lang="en-US" sz="1000" b="1" dirty="0"/>
                    </a:p>
                  </a:txBody>
                  <a:tcPr/>
                </a:tc>
                <a:tc>
                  <a:txBody>
                    <a:bodyPr/>
                    <a:lstStyle/>
                    <a:p>
                      <a:r>
                        <a:rPr lang="sr-Cyrl-RS" sz="1000" dirty="0" smtClean="0"/>
                        <a:t>148.776.000,00</a:t>
                      </a:r>
                      <a:endParaRPr lang="en-US" sz="1000" dirty="0"/>
                    </a:p>
                  </a:txBody>
                  <a:tcPr/>
                </a:tc>
                <a:extLst>
                  <a:ext uri="{0D108BD9-81ED-4DB2-BD59-A6C34878D82A}">
                    <a16:rowId xmlns:a16="http://schemas.microsoft.com/office/drawing/2014/main" xmlns="" val="2086219187"/>
                  </a:ext>
                </a:extLst>
              </a:tr>
              <a:tr h="268260">
                <a:tc>
                  <a:txBody>
                    <a:bodyPr/>
                    <a:lstStyle/>
                    <a:p>
                      <a:r>
                        <a:rPr lang="sr-Cyrl-RS" sz="1000" dirty="0"/>
                        <a:t>Програм 9. Основно образовање и васпитање</a:t>
                      </a:r>
                      <a:endParaRPr lang="en-US" sz="1000" b="1" dirty="0"/>
                    </a:p>
                  </a:txBody>
                  <a:tcPr/>
                </a:tc>
                <a:tc>
                  <a:txBody>
                    <a:bodyPr/>
                    <a:lstStyle/>
                    <a:p>
                      <a:r>
                        <a:rPr lang="sr-Cyrl-RS" sz="1000" dirty="0" smtClean="0"/>
                        <a:t>90.119.000,00</a:t>
                      </a:r>
                      <a:endParaRPr lang="en-US" sz="1000" dirty="0"/>
                    </a:p>
                  </a:txBody>
                  <a:tcPr/>
                </a:tc>
                <a:extLst>
                  <a:ext uri="{0D108BD9-81ED-4DB2-BD59-A6C34878D82A}">
                    <a16:rowId xmlns:a16="http://schemas.microsoft.com/office/drawing/2014/main" xmlns="" val="766556103"/>
                  </a:ext>
                </a:extLst>
              </a:tr>
              <a:tr h="2682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r-Cyrl-RS" sz="1000" dirty="0"/>
                        <a:t>Програм 10. Средње образовање и васпитање</a:t>
                      </a:r>
                      <a:endParaRPr lang="en-US" sz="1000" b="1" dirty="0"/>
                    </a:p>
                  </a:txBody>
                  <a:tcPr/>
                </a:tc>
                <a:tc>
                  <a:txBody>
                    <a:bodyPr/>
                    <a:lstStyle/>
                    <a:p>
                      <a:r>
                        <a:rPr lang="sr-Cyrl-RS" sz="1000" dirty="0" smtClean="0"/>
                        <a:t>41.520.000,00</a:t>
                      </a:r>
                      <a:endParaRPr lang="en-US" sz="1000" dirty="0"/>
                    </a:p>
                  </a:txBody>
                  <a:tcPr/>
                </a:tc>
                <a:extLst>
                  <a:ext uri="{0D108BD9-81ED-4DB2-BD59-A6C34878D82A}">
                    <a16:rowId xmlns:a16="http://schemas.microsoft.com/office/drawing/2014/main" xmlns="" val="3115389646"/>
                  </a:ext>
                </a:extLst>
              </a:tr>
              <a:tr h="268260">
                <a:tc>
                  <a:txBody>
                    <a:bodyPr/>
                    <a:lstStyle/>
                    <a:p>
                      <a:r>
                        <a:rPr lang="sr-Cyrl-RS" sz="1000" dirty="0"/>
                        <a:t>Програм 11. Социјална и дечија заштита</a:t>
                      </a:r>
                      <a:endParaRPr lang="en-US" sz="1000" b="1" dirty="0"/>
                    </a:p>
                  </a:txBody>
                  <a:tcPr/>
                </a:tc>
                <a:tc>
                  <a:txBody>
                    <a:bodyPr/>
                    <a:lstStyle/>
                    <a:p>
                      <a:r>
                        <a:rPr lang="sr-Cyrl-RS" sz="1000" dirty="0" smtClean="0"/>
                        <a:t>48.150.000,00</a:t>
                      </a:r>
                      <a:endParaRPr lang="en-US" sz="1000" dirty="0"/>
                    </a:p>
                  </a:txBody>
                  <a:tcPr/>
                </a:tc>
                <a:extLst>
                  <a:ext uri="{0D108BD9-81ED-4DB2-BD59-A6C34878D82A}">
                    <a16:rowId xmlns:a16="http://schemas.microsoft.com/office/drawing/2014/main" xmlns="" val="1414730366"/>
                  </a:ext>
                </a:extLst>
              </a:tr>
              <a:tr h="268260">
                <a:tc>
                  <a:txBody>
                    <a:bodyPr/>
                    <a:lstStyle/>
                    <a:p>
                      <a:r>
                        <a:rPr lang="sr-Cyrl-RS" sz="1000" dirty="0"/>
                        <a:t>Програм 12. Здравствена заштита</a:t>
                      </a:r>
                      <a:endParaRPr lang="en-US" sz="1000" b="1" dirty="0"/>
                    </a:p>
                  </a:txBody>
                  <a:tcPr/>
                </a:tc>
                <a:tc>
                  <a:txBody>
                    <a:bodyPr/>
                    <a:lstStyle/>
                    <a:p>
                      <a:r>
                        <a:rPr lang="sr-Cyrl-RS" sz="1000" dirty="0" smtClean="0"/>
                        <a:t>14.380.000,00</a:t>
                      </a:r>
                      <a:endParaRPr lang="en-US" sz="1000" dirty="0"/>
                    </a:p>
                  </a:txBody>
                  <a:tcPr/>
                </a:tc>
                <a:extLst>
                  <a:ext uri="{0D108BD9-81ED-4DB2-BD59-A6C34878D82A}">
                    <a16:rowId xmlns:a16="http://schemas.microsoft.com/office/drawing/2014/main" xmlns="" val="1043777792"/>
                  </a:ext>
                </a:extLst>
              </a:tr>
              <a:tr h="268260">
                <a:tc>
                  <a:txBody>
                    <a:bodyPr/>
                    <a:lstStyle/>
                    <a:p>
                      <a:r>
                        <a:rPr lang="sr-Cyrl-RS" sz="1000" dirty="0"/>
                        <a:t>Програм 13. Развој културе и информисања</a:t>
                      </a:r>
                      <a:endParaRPr lang="en-US" sz="1000" b="1" dirty="0"/>
                    </a:p>
                  </a:txBody>
                  <a:tcPr/>
                </a:tc>
                <a:tc>
                  <a:txBody>
                    <a:bodyPr/>
                    <a:lstStyle/>
                    <a:p>
                      <a:r>
                        <a:rPr lang="sr-Cyrl-RS" sz="1000" dirty="0" smtClean="0"/>
                        <a:t>130.648.000,00</a:t>
                      </a:r>
                      <a:endParaRPr lang="en-US" sz="1000" dirty="0"/>
                    </a:p>
                  </a:txBody>
                  <a:tcPr/>
                </a:tc>
                <a:extLst>
                  <a:ext uri="{0D108BD9-81ED-4DB2-BD59-A6C34878D82A}">
                    <a16:rowId xmlns:a16="http://schemas.microsoft.com/office/drawing/2014/main" xmlns="" val="2084141709"/>
                  </a:ext>
                </a:extLst>
              </a:tr>
              <a:tr h="268260">
                <a:tc>
                  <a:txBody>
                    <a:bodyPr/>
                    <a:lstStyle/>
                    <a:p>
                      <a:r>
                        <a:rPr lang="sr-Cyrl-RS" sz="1000" dirty="0"/>
                        <a:t>Програм 14. Развој спорта и омладине</a:t>
                      </a:r>
                      <a:endParaRPr lang="en-US" sz="1000" b="1" dirty="0"/>
                    </a:p>
                  </a:txBody>
                  <a:tcPr/>
                </a:tc>
                <a:tc>
                  <a:txBody>
                    <a:bodyPr/>
                    <a:lstStyle/>
                    <a:p>
                      <a:r>
                        <a:rPr lang="sr-Cyrl-RS" sz="1000" dirty="0" smtClean="0"/>
                        <a:t>108.533.000,00</a:t>
                      </a:r>
                      <a:endParaRPr lang="en-US" sz="1000" dirty="0"/>
                    </a:p>
                  </a:txBody>
                  <a:tcPr/>
                </a:tc>
                <a:extLst>
                  <a:ext uri="{0D108BD9-81ED-4DB2-BD59-A6C34878D82A}">
                    <a16:rowId xmlns:a16="http://schemas.microsoft.com/office/drawing/2014/main" xmlns="" val="712639953"/>
                  </a:ext>
                </a:extLst>
              </a:tr>
              <a:tr h="268260">
                <a:tc>
                  <a:txBody>
                    <a:bodyPr/>
                    <a:lstStyle/>
                    <a:p>
                      <a:r>
                        <a:rPr lang="sr-Cyrl-RS" sz="1000" dirty="0"/>
                        <a:t>Програм 15. Опште услуге локалне самоуправе </a:t>
                      </a:r>
                      <a:endParaRPr lang="en-US" sz="1000" b="1" dirty="0"/>
                    </a:p>
                  </a:txBody>
                  <a:tcPr/>
                </a:tc>
                <a:tc>
                  <a:txBody>
                    <a:bodyPr/>
                    <a:lstStyle/>
                    <a:p>
                      <a:r>
                        <a:rPr lang="sr-Cyrl-RS" sz="1000" dirty="0" smtClean="0"/>
                        <a:t>314.973.000,00</a:t>
                      </a:r>
                      <a:endParaRPr lang="en-US" sz="1000" dirty="0"/>
                    </a:p>
                  </a:txBody>
                  <a:tcPr/>
                </a:tc>
                <a:extLst>
                  <a:ext uri="{0D108BD9-81ED-4DB2-BD59-A6C34878D82A}">
                    <a16:rowId xmlns:a16="http://schemas.microsoft.com/office/drawing/2014/main" xmlns="" val="949910891"/>
                  </a:ext>
                </a:extLst>
              </a:tr>
              <a:tr h="268260">
                <a:tc>
                  <a:txBody>
                    <a:bodyPr/>
                    <a:lstStyle/>
                    <a:p>
                      <a:r>
                        <a:rPr lang="sr-Cyrl-RS" sz="1000" dirty="0"/>
                        <a:t>Програм 16. Политички систем локалне самоуправе</a:t>
                      </a:r>
                      <a:endParaRPr lang="en-US" sz="1000" b="1" dirty="0"/>
                    </a:p>
                  </a:txBody>
                  <a:tcPr/>
                </a:tc>
                <a:tc>
                  <a:txBody>
                    <a:bodyPr/>
                    <a:lstStyle/>
                    <a:p>
                      <a:r>
                        <a:rPr lang="sr-Cyrl-RS" sz="1000" dirty="0" smtClean="0"/>
                        <a:t>52.348.000,00</a:t>
                      </a:r>
                      <a:endParaRPr lang="en-US" sz="1000" dirty="0"/>
                    </a:p>
                  </a:txBody>
                  <a:tcPr/>
                </a:tc>
                <a:extLst>
                  <a:ext uri="{0D108BD9-81ED-4DB2-BD59-A6C34878D82A}">
                    <a16:rowId xmlns:a16="http://schemas.microsoft.com/office/drawing/2014/main" xmlns="" val="1566446889"/>
                  </a:ext>
                </a:extLst>
              </a:tr>
              <a:tr h="287707">
                <a:tc>
                  <a:txBody>
                    <a:bodyPr/>
                    <a:lstStyle/>
                    <a:p>
                      <a:r>
                        <a:rPr lang="sr-Cyrl-RS" sz="1000" dirty="0"/>
                        <a:t>Програм 17. Енергетска ефикасност  и обновљиви извори енергије</a:t>
                      </a:r>
                      <a:endParaRPr lang="en-US" sz="1000" b="1" dirty="0"/>
                    </a:p>
                  </a:txBody>
                  <a:tcPr/>
                </a:tc>
                <a:tc>
                  <a:txBody>
                    <a:bodyPr/>
                    <a:lstStyle/>
                    <a:p>
                      <a:r>
                        <a:rPr lang="sr-Cyrl-RS" sz="1000" dirty="0" smtClean="0"/>
                        <a:t>0</a:t>
                      </a:r>
                      <a:endParaRPr lang="en-US" sz="1000" dirty="0"/>
                    </a:p>
                  </a:txBody>
                  <a:tcPr/>
                </a:tc>
                <a:extLst>
                  <a:ext uri="{0D108BD9-81ED-4DB2-BD59-A6C34878D82A}">
                    <a16:rowId xmlns:a16="http://schemas.microsoft.com/office/drawing/2014/main" xmlns="" val="119978124"/>
                  </a:ext>
                </a:extLst>
              </a:tr>
              <a:tr h="221502">
                <a:tc>
                  <a:txBody>
                    <a:bodyPr/>
                    <a:lstStyle/>
                    <a:p>
                      <a:r>
                        <a:rPr lang="sr-Cyrl-RS" sz="1400" dirty="0"/>
                        <a:t>Укупни расходи по програмима</a:t>
                      </a:r>
                      <a:endParaRPr lang="en-US" sz="1400" b="1" dirty="0">
                        <a:solidFill>
                          <a:schemeClr val="bg1"/>
                        </a:solidFill>
                      </a:endParaRPr>
                    </a:p>
                  </a:txBody>
                  <a:tcPr/>
                </a:tc>
                <a:tc>
                  <a:txBody>
                    <a:bodyPr/>
                    <a:lstStyle/>
                    <a:p>
                      <a:r>
                        <a:rPr lang="sr-Cyrl-RS" dirty="0" smtClean="0"/>
                        <a:t>1.977.886.000,00</a:t>
                      </a:r>
                      <a:endParaRPr lang="en-US" dirty="0"/>
                    </a:p>
                  </a:txBody>
                  <a:tcPr/>
                </a:tc>
                <a:extLst>
                  <a:ext uri="{0D108BD9-81ED-4DB2-BD59-A6C34878D82A}">
                    <a16:rowId xmlns:a16="http://schemas.microsoft.com/office/drawing/2014/main" xmlns="" val="1490115251"/>
                  </a:ext>
                </a:extLst>
              </a:tr>
            </a:tbl>
          </a:graphicData>
        </a:graphic>
      </p:graphicFrame>
    </p:spTree>
    <p:extLst>
      <p:ext uri="{BB962C8B-B14F-4D97-AF65-F5344CB8AC3E}">
        <p14:creationId xmlns="" xmlns:p14="http://schemas.microsoft.com/office/powerpoint/2010/main" val="34227404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8680"/>
            <a:ext cx="8183880" cy="864096"/>
          </a:xfrm>
        </p:spPr>
        <p:txBody>
          <a:bodyPr>
            <a:normAutofit fontScale="90000"/>
          </a:bodyPr>
          <a:lstStyle/>
          <a:p>
            <a:r>
              <a:rPr lang="sr-Cyrl-RS" sz="3000" b="1" dirty="0"/>
              <a:t>Расходи буџета расподељени по буџетским корисницима</a:t>
            </a:r>
            <a:endParaRPr lang="en-US" sz="3000" b="1" dirty="0"/>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2785707145"/>
              </p:ext>
            </p:extLst>
          </p:nvPr>
        </p:nvGraphicFramePr>
        <p:xfrm>
          <a:off x="1043608" y="1484784"/>
          <a:ext cx="6648248" cy="4300261"/>
        </p:xfrm>
        <a:graphic>
          <a:graphicData uri="http://schemas.openxmlformats.org/drawingml/2006/table">
            <a:tbl>
              <a:tblPr firstRow="1" firstCol="1" bandRow="1">
                <a:tableStyleId>{8799B23B-EC83-4686-B30A-512413B5E67A}</a:tableStyleId>
              </a:tblPr>
              <a:tblGrid>
                <a:gridCol w="577545">
                  <a:extLst>
                    <a:ext uri="{9D8B030D-6E8A-4147-A177-3AD203B41FA5}">
                      <a16:colId xmlns:a16="http://schemas.microsoft.com/office/drawing/2014/main" xmlns="" val="20000"/>
                    </a:ext>
                  </a:extLst>
                </a:gridCol>
                <a:gridCol w="4427843">
                  <a:extLst>
                    <a:ext uri="{9D8B030D-6E8A-4147-A177-3AD203B41FA5}">
                      <a16:colId xmlns:a16="http://schemas.microsoft.com/office/drawing/2014/main" xmlns="" val="20001"/>
                    </a:ext>
                  </a:extLst>
                </a:gridCol>
                <a:gridCol w="1642860">
                  <a:extLst>
                    <a:ext uri="{9D8B030D-6E8A-4147-A177-3AD203B41FA5}">
                      <a16:colId xmlns:a16="http://schemas.microsoft.com/office/drawing/2014/main" xmlns="" val="20002"/>
                    </a:ext>
                  </a:extLst>
                </a:gridCol>
              </a:tblGrid>
              <a:tr h="576064">
                <a:tc>
                  <a:txBody>
                    <a:bodyPr/>
                    <a:lstStyle/>
                    <a:p>
                      <a:pPr marL="0" marR="0">
                        <a:lnSpc>
                          <a:spcPct val="115000"/>
                        </a:lnSpc>
                        <a:spcBef>
                          <a:spcPts val="0"/>
                        </a:spcBef>
                        <a:spcAft>
                          <a:spcPts val="0"/>
                        </a:spcAft>
                      </a:pPr>
                      <a:r>
                        <a:rPr lang="en-US" sz="1000" b="1" kern="1200" dirty="0">
                          <a:solidFill>
                            <a:srgbClr val="000000"/>
                          </a:solidFill>
                          <a:latin typeface="Verdana"/>
                          <a:ea typeface="Times New Roman"/>
                          <a:cs typeface="Arial"/>
                        </a:rPr>
                        <a:t>Р. </a:t>
                      </a:r>
                      <a:r>
                        <a:rPr lang="en-US" sz="1000" b="1" kern="1200" dirty="0" err="1">
                          <a:solidFill>
                            <a:srgbClr val="000000"/>
                          </a:solidFill>
                          <a:latin typeface="Verdana"/>
                          <a:ea typeface="Times New Roman"/>
                          <a:cs typeface="Arial"/>
                        </a:rPr>
                        <a:t>бр</a:t>
                      </a:r>
                      <a:r>
                        <a:rPr lang="en-US" sz="1000" b="1" kern="1200" dirty="0">
                          <a:solidFill>
                            <a:srgbClr val="000000"/>
                          </a:solidFill>
                          <a:latin typeface="Verdana"/>
                          <a:ea typeface="Times New Roman"/>
                          <a:cs typeface="Arial"/>
                        </a:rPr>
                        <a:t>.</a:t>
                      </a:r>
                      <a:r>
                        <a:rPr lang="en-US" sz="1000" b="1" kern="1200" dirty="0">
                          <a:solidFill>
                            <a:srgbClr val="000000"/>
                          </a:solidFill>
                          <a:latin typeface="Times New Roman"/>
                          <a:ea typeface="Times New Roman"/>
                          <a:cs typeface="Times New Roman"/>
                        </a:rPr>
                        <a:t> </a:t>
                      </a:r>
                      <a:endParaRPr lang="en-US" sz="1000" dirty="0">
                        <a:latin typeface="Calibri"/>
                        <a:ea typeface="Calibri"/>
                        <a:cs typeface="Times New Roman"/>
                      </a:endParaRPr>
                    </a:p>
                  </a:txBody>
                  <a:tcPr marL="68580" marR="68580" marT="9525" marB="0" anchor="ctr"/>
                </a:tc>
                <a:tc>
                  <a:txBody>
                    <a:bodyPr/>
                    <a:lstStyle/>
                    <a:p>
                      <a:pPr marL="0" marR="0">
                        <a:lnSpc>
                          <a:spcPct val="115000"/>
                        </a:lnSpc>
                        <a:spcBef>
                          <a:spcPts val="0"/>
                        </a:spcBef>
                        <a:spcAft>
                          <a:spcPts val="0"/>
                        </a:spcAft>
                      </a:pPr>
                      <a:r>
                        <a:rPr lang="en-US" sz="1000" b="1" kern="1200" dirty="0" err="1">
                          <a:solidFill>
                            <a:srgbClr val="000000"/>
                          </a:solidFill>
                          <a:latin typeface="Verdana"/>
                          <a:ea typeface="Times New Roman"/>
                          <a:cs typeface="Arial"/>
                        </a:rPr>
                        <a:t>Назив</a:t>
                      </a:r>
                      <a:r>
                        <a:rPr lang="en-US" sz="1000" b="1" kern="1200" dirty="0">
                          <a:solidFill>
                            <a:srgbClr val="000000"/>
                          </a:solidFill>
                          <a:latin typeface="Verdana"/>
                          <a:ea typeface="Times New Roman"/>
                          <a:cs typeface="Arial"/>
                        </a:rPr>
                        <a:t> </a:t>
                      </a:r>
                      <a:r>
                        <a:rPr lang="sr-Cyrl-RS" sz="1000" b="1" kern="1200" dirty="0">
                          <a:solidFill>
                            <a:srgbClr val="000000"/>
                          </a:solidFill>
                          <a:latin typeface="Verdana"/>
                          <a:ea typeface="Times New Roman"/>
                          <a:cs typeface="Arial"/>
                        </a:rPr>
                        <a:t>буџетског </a:t>
                      </a:r>
                      <a:r>
                        <a:rPr lang="en-US" sz="1000" b="1" kern="1200" dirty="0" err="1">
                          <a:solidFill>
                            <a:srgbClr val="000000"/>
                          </a:solidFill>
                          <a:latin typeface="Verdana"/>
                          <a:ea typeface="Times New Roman"/>
                          <a:cs typeface="Arial"/>
                        </a:rPr>
                        <a:t>корисника</a:t>
                      </a:r>
                      <a:r>
                        <a:rPr lang="en-US" sz="1000" b="1" kern="1200" dirty="0">
                          <a:solidFill>
                            <a:srgbClr val="000000"/>
                          </a:solidFill>
                          <a:latin typeface="Times New Roman"/>
                          <a:ea typeface="Times New Roman"/>
                          <a:cs typeface="Times New Roman"/>
                        </a:rPr>
                        <a:t> </a:t>
                      </a:r>
                      <a:endParaRPr lang="en-US" sz="1000" dirty="0">
                        <a:latin typeface="Calibri"/>
                        <a:ea typeface="Calibri"/>
                        <a:cs typeface="Times New Roman"/>
                      </a:endParaRPr>
                    </a:p>
                  </a:txBody>
                  <a:tcPr marL="68580" marR="68580" marT="9525" marB="0" anchor="ctr"/>
                </a:tc>
                <a:tc>
                  <a:txBody>
                    <a:bodyPr/>
                    <a:lstStyle/>
                    <a:p>
                      <a:pPr marL="0" marR="0" algn="ctr">
                        <a:lnSpc>
                          <a:spcPct val="115000"/>
                        </a:lnSpc>
                        <a:spcBef>
                          <a:spcPts val="0"/>
                        </a:spcBef>
                        <a:spcAft>
                          <a:spcPts val="0"/>
                        </a:spcAft>
                      </a:pPr>
                      <a:r>
                        <a:rPr lang="sr-Cyrl-RS" sz="1000" b="1" kern="1200">
                          <a:solidFill>
                            <a:srgbClr val="000000"/>
                          </a:solidFill>
                          <a:latin typeface="Verdana"/>
                          <a:ea typeface="Times New Roman"/>
                          <a:cs typeface="Arial"/>
                        </a:rPr>
                        <a:t>Средства из Одлуке о буџету за 2019. годину  (износ у динарима) </a:t>
                      </a:r>
                      <a:endParaRPr lang="en-US" sz="1000">
                        <a:latin typeface="Calibri"/>
                        <a:ea typeface="Calibri"/>
                        <a:cs typeface="Times New Roman"/>
                      </a:endParaRPr>
                    </a:p>
                  </a:txBody>
                  <a:tcPr marL="68580" marR="68580" marT="9525" marB="0" anchor="ctr"/>
                </a:tc>
                <a:extLst>
                  <a:ext uri="{0D108BD9-81ED-4DB2-BD59-A6C34878D82A}">
                    <a16:rowId xmlns:a16="http://schemas.microsoft.com/office/drawing/2014/main" xmlns="" val="10000"/>
                  </a:ext>
                </a:extLst>
              </a:tr>
              <a:tr h="211911">
                <a:tc>
                  <a:txBody>
                    <a:bodyPr/>
                    <a:lstStyle/>
                    <a:p>
                      <a:pPr marL="0" marR="0" algn="ctr">
                        <a:lnSpc>
                          <a:spcPts val="1670"/>
                        </a:lnSpc>
                        <a:spcBef>
                          <a:spcPts val="0"/>
                        </a:spcBef>
                        <a:spcAft>
                          <a:spcPts val="0"/>
                        </a:spcAft>
                      </a:pPr>
                      <a:r>
                        <a:rPr lang="en-US" sz="1000" b="1" kern="1200">
                          <a:solidFill>
                            <a:srgbClr val="000000"/>
                          </a:solidFill>
                          <a:latin typeface="Verdana"/>
                          <a:ea typeface="Times New Roman"/>
                          <a:cs typeface="Arial"/>
                        </a:rPr>
                        <a:t>1.</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nSpc>
                          <a:spcPts val="1670"/>
                        </a:lnSpc>
                        <a:spcBef>
                          <a:spcPts val="0"/>
                        </a:spcBef>
                        <a:spcAft>
                          <a:spcPts val="0"/>
                        </a:spcAft>
                      </a:pPr>
                      <a:r>
                        <a:rPr lang="en-US" sz="1000" kern="1200" dirty="0" err="1">
                          <a:solidFill>
                            <a:srgbClr val="000000"/>
                          </a:solidFill>
                          <a:latin typeface="Times New Roman"/>
                          <a:ea typeface="Times New Roman"/>
                          <a:cs typeface="Times New Roman"/>
                        </a:rPr>
                        <a:t>Скупштина</a:t>
                      </a:r>
                      <a:r>
                        <a:rPr lang="en-US" sz="1000" kern="1200" dirty="0">
                          <a:solidFill>
                            <a:srgbClr val="000000"/>
                          </a:solidFill>
                          <a:latin typeface="Times New Roman"/>
                          <a:ea typeface="Times New Roman"/>
                          <a:cs typeface="Times New Roman"/>
                        </a:rPr>
                        <a:t> </a:t>
                      </a:r>
                      <a:r>
                        <a:rPr lang="sr-Cyrl-RS" sz="1000" kern="1200" dirty="0">
                          <a:solidFill>
                            <a:srgbClr val="000000"/>
                          </a:solidFill>
                          <a:latin typeface="Times New Roman"/>
                          <a:ea typeface="Times New Roman"/>
                          <a:cs typeface="Times New Roman"/>
                        </a:rPr>
                        <a:t>општине</a:t>
                      </a:r>
                      <a:r>
                        <a:rPr lang="sr-Cyrl-RS" sz="1000" kern="1200" dirty="0">
                          <a:solidFill>
                            <a:srgbClr val="FF0000"/>
                          </a:solidFill>
                          <a:latin typeface="Times New Roman"/>
                          <a:ea typeface="Times New Roman"/>
                          <a:cs typeface="Times New Roman"/>
                        </a:rPr>
                        <a:t> </a:t>
                      </a:r>
                      <a:endParaRPr lang="en-US" sz="1000" dirty="0">
                        <a:latin typeface="Calibri"/>
                        <a:ea typeface="Calibri"/>
                        <a:cs typeface="Times New Roman"/>
                      </a:endParaRPr>
                    </a:p>
                  </a:txBody>
                  <a:tcPr marL="68580" marR="68580" marT="9525" marB="0" anchor="b"/>
                </a:tc>
                <a:tc>
                  <a:txBody>
                    <a:bodyPr/>
                    <a:lstStyle/>
                    <a:p>
                      <a:pPr marL="0" marR="0" algn="r">
                        <a:lnSpc>
                          <a:spcPts val="1670"/>
                        </a:lnSpc>
                        <a:spcBef>
                          <a:spcPts val="0"/>
                        </a:spcBef>
                        <a:spcAft>
                          <a:spcPts val="0"/>
                        </a:spcAft>
                      </a:pPr>
                      <a:r>
                        <a:rPr lang="sr-Cyrl-RS" sz="1000" kern="1200">
                          <a:solidFill>
                            <a:srgbClr val="000000"/>
                          </a:solidFill>
                          <a:latin typeface="Times New Roman"/>
                          <a:ea typeface="Times New Roman"/>
                          <a:cs typeface="Times New Roman"/>
                        </a:rPr>
                        <a:t>17.160.000 </a:t>
                      </a:r>
                      <a:endParaRPr lang="en-US" sz="1000">
                        <a:latin typeface="Calibri"/>
                        <a:ea typeface="Calibri"/>
                        <a:cs typeface="Times New Roman"/>
                      </a:endParaRPr>
                    </a:p>
                  </a:txBody>
                  <a:tcPr marL="68580" marR="68580" marT="9525" marB="0" anchor="b"/>
                </a:tc>
                <a:extLst>
                  <a:ext uri="{0D108BD9-81ED-4DB2-BD59-A6C34878D82A}">
                    <a16:rowId xmlns:a16="http://schemas.microsoft.com/office/drawing/2014/main" xmlns="" val="10001"/>
                  </a:ext>
                </a:extLst>
              </a:tr>
              <a:tr h="224722">
                <a:tc>
                  <a:txBody>
                    <a:bodyPr/>
                    <a:lstStyle/>
                    <a:p>
                      <a:pPr marL="0" marR="0" algn="ctr">
                        <a:lnSpc>
                          <a:spcPct val="115000"/>
                        </a:lnSpc>
                        <a:spcBef>
                          <a:spcPts val="0"/>
                        </a:spcBef>
                        <a:spcAft>
                          <a:spcPts val="0"/>
                        </a:spcAft>
                      </a:pPr>
                      <a:r>
                        <a:rPr lang="en-US" sz="1000" b="1" kern="1200">
                          <a:solidFill>
                            <a:srgbClr val="000000"/>
                          </a:solidFill>
                          <a:latin typeface="Verdana"/>
                          <a:ea typeface="Times New Roman"/>
                          <a:cs typeface="Arial"/>
                        </a:rPr>
                        <a:t>2.</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nSpc>
                          <a:spcPct val="115000"/>
                        </a:lnSpc>
                        <a:spcBef>
                          <a:spcPts val="0"/>
                        </a:spcBef>
                        <a:spcAft>
                          <a:spcPts val="0"/>
                        </a:spcAft>
                      </a:pPr>
                      <a:r>
                        <a:rPr lang="sr-Cyrl-RS" sz="1000" kern="1200" dirty="0">
                          <a:solidFill>
                            <a:srgbClr val="000000"/>
                          </a:solidFill>
                          <a:latin typeface="Times New Roman"/>
                          <a:ea typeface="Times New Roman"/>
                          <a:cs typeface="Times New Roman"/>
                        </a:rPr>
                        <a:t>Председник општине </a:t>
                      </a:r>
                      <a:endParaRPr lang="en-US" sz="1000" dirty="0">
                        <a:latin typeface="Calibri"/>
                        <a:ea typeface="Calibri"/>
                        <a:cs typeface="Times New Roman"/>
                      </a:endParaRPr>
                    </a:p>
                  </a:txBody>
                  <a:tcPr marL="68580" marR="68580" marT="9525" marB="0" anchor="b"/>
                </a:tc>
                <a:tc>
                  <a:txBody>
                    <a:bodyPr/>
                    <a:lstStyle/>
                    <a:p>
                      <a:pPr marL="0" marR="0" algn="r">
                        <a:lnSpc>
                          <a:spcPct val="115000"/>
                        </a:lnSpc>
                        <a:spcBef>
                          <a:spcPts val="0"/>
                        </a:spcBef>
                        <a:spcAft>
                          <a:spcPts val="0"/>
                        </a:spcAft>
                      </a:pPr>
                      <a:r>
                        <a:rPr lang="sr-Cyrl-RS" sz="1000" kern="1200" dirty="0">
                          <a:solidFill>
                            <a:srgbClr val="000000"/>
                          </a:solidFill>
                          <a:latin typeface="Times New Roman"/>
                          <a:ea typeface="Times New Roman"/>
                          <a:cs typeface="Times New Roman"/>
                        </a:rPr>
                        <a:t>20.110.000 </a:t>
                      </a:r>
                      <a:endParaRPr lang="en-US" sz="1000" dirty="0">
                        <a:latin typeface="Calibri"/>
                        <a:ea typeface="Calibri"/>
                        <a:cs typeface="Times New Roman"/>
                      </a:endParaRPr>
                    </a:p>
                  </a:txBody>
                  <a:tcPr marL="68580" marR="68580" marT="9525" marB="0" anchor="b"/>
                </a:tc>
                <a:extLst>
                  <a:ext uri="{0D108BD9-81ED-4DB2-BD59-A6C34878D82A}">
                    <a16:rowId xmlns:a16="http://schemas.microsoft.com/office/drawing/2014/main" xmlns="" val="10002"/>
                  </a:ext>
                </a:extLst>
              </a:tr>
              <a:tr h="211911">
                <a:tc>
                  <a:txBody>
                    <a:bodyPr/>
                    <a:lstStyle/>
                    <a:p>
                      <a:pPr marL="0" marR="0" algn="ctr">
                        <a:lnSpc>
                          <a:spcPts val="1670"/>
                        </a:lnSpc>
                        <a:spcBef>
                          <a:spcPts val="0"/>
                        </a:spcBef>
                        <a:spcAft>
                          <a:spcPts val="0"/>
                        </a:spcAft>
                      </a:pPr>
                      <a:r>
                        <a:rPr lang="en-US" sz="1000" b="1" kern="1200">
                          <a:solidFill>
                            <a:srgbClr val="000000"/>
                          </a:solidFill>
                          <a:latin typeface="Verdana"/>
                          <a:ea typeface="Times New Roman"/>
                          <a:cs typeface="Arial"/>
                        </a:rPr>
                        <a:t>3.</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nSpc>
                          <a:spcPts val="1670"/>
                        </a:lnSpc>
                        <a:spcBef>
                          <a:spcPts val="0"/>
                        </a:spcBef>
                        <a:spcAft>
                          <a:spcPts val="0"/>
                        </a:spcAft>
                      </a:pPr>
                      <a:r>
                        <a:rPr lang="sr-Cyrl-RS" sz="1000" kern="1200">
                          <a:solidFill>
                            <a:srgbClr val="000000"/>
                          </a:solidFill>
                          <a:latin typeface="Times New Roman"/>
                          <a:ea typeface="Times New Roman"/>
                          <a:cs typeface="Times New Roman"/>
                        </a:rPr>
                        <a:t>Општинско</a:t>
                      </a:r>
                      <a:r>
                        <a:rPr lang="en-US" sz="1000" kern="1200">
                          <a:solidFill>
                            <a:srgbClr val="000000"/>
                          </a:solidFill>
                          <a:latin typeface="Times New Roman"/>
                          <a:ea typeface="Times New Roman"/>
                          <a:cs typeface="Times New Roman"/>
                        </a:rPr>
                        <a:t> веће </a:t>
                      </a:r>
                      <a:endParaRPr lang="en-US" sz="1000">
                        <a:latin typeface="Calibri"/>
                        <a:ea typeface="Calibri"/>
                        <a:cs typeface="Times New Roman"/>
                      </a:endParaRPr>
                    </a:p>
                  </a:txBody>
                  <a:tcPr marL="68580" marR="68580" marT="9525" marB="0" anchor="b"/>
                </a:tc>
                <a:tc>
                  <a:txBody>
                    <a:bodyPr/>
                    <a:lstStyle/>
                    <a:p>
                      <a:pPr marL="0" marR="0" algn="r">
                        <a:lnSpc>
                          <a:spcPts val="1670"/>
                        </a:lnSpc>
                        <a:spcBef>
                          <a:spcPts val="0"/>
                        </a:spcBef>
                        <a:spcAft>
                          <a:spcPts val="0"/>
                        </a:spcAft>
                      </a:pPr>
                      <a:r>
                        <a:rPr lang="sr-Cyrl-RS" sz="1000" kern="1200" dirty="0">
                          <a:solidFill>
                            <a:srgbClr val="000000"/>
                          </a:solidFill>
                          <a:latin typeface="Times New Roman"/>
                          <a:ea typeface="Times New Roman"/>
                          <a:cs typeface="Times New Roman"/>
                        </a:rPr>
                        <a:t>15.078.000 </a:t>
                      </a:r>
                      <a:endParaRPr lang="en-US" sz="1000" dirty="0">
                        <a:latin typeface="Calibri"/>
                        <a:ea typeface="Calibri"/>
                        <a:cs typeface="Times New Roman"/>
                      </a:endParaRPr>
                    </a:p>
                  </a:txBody>
                  <a:tcPr marL="68580" marR="68580" marT="9525" marB="0" anchor="b"/>
                </a:tc>
                <a:extLst>
                  <a:ext uri="{0D108BD9-81ED-4DB2-BD59-A6C34878D82A}">
                    <a16:rowId xmlns:a16="http://schemas.microsoft.com/office/drawing/2014/main" xmlns="" val="10003"/>
                  </a:ext>
                </a:extLst>
              </a:tr>
              <a:tr h="211911">
                <a:tc>
                  <a:txBody>
                    <a:bodyPr/>
                    <a:lstStyle/>
                    <a:p>
                      <a:pPr marL="0" marR="0" algn="ctr">
                        <a:lnSpc>
                          <a:spcPts val="1670"/>
                        </a:lnSpc>
                        <a:spcBef>
                          <a:spcPts val="0"/>
                        </a:spcBef>
                        <a:spcAft>
                          <a:spcPts val="0"/>
                        </a:spcAft>
                      </a:pPr>
                      <a:r>
                        <a:rPr lang="en-US" sz="1000" b="1" kern="1200">
                          <a:solidFill>
                            <a:srgbClr val="000000"/>
                          </a:solidFill>
                          <a:latin typeface="Verdana"/>
                          <a:ea typeface="Times New Roman"/>
                          <a:cs typeface="Arial"/>
                        </a:rPr>
                        <a:t>4.</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nSpc>
                          <a:spcPts val="1670"/>
                        </a:lnSpc>
                        <a:spcBef>
                          <a:spcPts val="0"/>
                        </a:spcBef>
                        <a:spcAft>
                          <a:spcPts val="0"/>
                        </a:spcAft>
                      </a:pPr>
                      <a:r>
                        <a:rPr lang="sr-Cyrl-RS" sz="1000" kern="1200">
                          <a:solidFill>
                            <a:srgbClr val="000000"/>
                          </a:solidFill>
                          <a:latin typeface="Times New Roman"/>
                          <a:ea typeface="Times New Roman"/>
                          <a:cs typeface="Times New Roman"/>
                        </a:rPr>
                        <a:t>Општинска </a:t>
                      </a:r>
                      <a:r>
                        <a:rPr lang="en-US" sz="1000" kern="1200">
                          <a:solidFill>
                            <a:srgbClr val="000000"/>
                          </a:solidFill>
                          <a:latin typeface="Times New Roman"/>
                          <a:ea typeface="Times New Roman"/>
                          <a:cs typeface="Times New Roman"/>
                        </a:rPr>
                        <a:t>управа</a:t>
                      </a:r>
                      <a:r>
                        <a:rPr lang="en-US" sz="1000" kern="1200">
                          <a:solidFill>
                            <a:srgbClr val="FF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gn="r">
                        <a:lnSpc>
                          <a:spcPts val="1670"/>
                        </a:lnSpc>
                        <a:spcBef>
                          <a:spcPts val="0"/>
                        </a:spcBef>
                        <a:spcAft>
                          <a:spcPts val="0"/>
                        </a:spcAft>
                      </a:pPr>
                      <a:r>
                        <a:rPr lang="en-US" sz="1000" dirty="0">
                          <a:latin typeface="Times New Roman"/>
                          <a:ea typeface="Times New Roman"/>
                          <a:cs typeface="Times New Roman"/>
                        </a:rPr>
                        <a:t>1.370.318.000</a:t>
                      </a:r>
                      <a:endParaRPr lang="en-US" sz="1000" dirty="0">
                        <a:latin typeface="Calibri"/>
                        <a:ea typeface="Calibri"/>
                        <a:cs typeface="Times New Roman"/>
                      </a:endParaRPr>
                    </a:p>
                  </a:txBody>
                  <a:tcPr marL="68580" marR="68580" marT="9525" marB="0" anchor="b"/>
                </a:tc>
                <a:extLst>
                  <a:ext uri="{0D108BD9-81ED-4DB2-BD59-A6C34878D82A}">
                    <a16:rowId xmlns:a16="http://schemas.microsoft.com/office/drawing/2014/main" xmlns="" val="10004"/>
                  </a:ext>
                </a:extLst>
              </a:tr>
              <a:tr h="211911">
                <a:tc>
                  <a:txBody>
                    <a:bodyPr/>
                    <a:lstStyle/>
                    <a:p>
                      <a:pPr marL="0" marR="0" algn="ctr">
                        <a:lnSpc>
                          <a:spcPts val="1670"/>
                        </a:lnSpc>
                        <a:spcBef>
                          <a:spcPts val="0"/>
                        </a:spcBef>
                        <a:spcAft>
                          <a:spcPts val="0"/>
                        </a:spcAft>
                      </a:pPr>
                      <a:r>
                        <a:rPr lang="en-US" sz="1000" b="1" kern="1200">
                          <a:solidFill>
                            <a:srgbClr val="000000"/>
                          </a:solidFill>
                          <a:latin typeface="Verdana"/>
                          <a:ea typeface="Times New Roman"/>
                          <a:cs typeface="Arial"/>
                        </a:rPr>
                        <a:t>5.</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nSpc>
                          <a:spcPts val="1670"/>
                        </a:lnSpc>
                        <a:spcBef>
                          <a:spcPts val="0"/>
                        </a:spcBef>
                        <a:spcAft>
                          <a:spcPts val="0"/>
                        </a:spcAft>
                      </a:pPr>
                      <a:r>
                        <a:rPr lang="sr-Cyrl-RS" sz="1000" kern="1200">
                          <a:solidFill>
                            <a:srgbClr val="000000"/>
                          </a:solidFill>
                          <a:latin typeface="Times New Roman"/>
                          <a:ea typeface="Times New Roman"/>
                          <a:cs typeface="Times New Roman"/>
                        </a:rPr>
                        <a:t>Општинско </a:t>
                      </a:r>
                      <a:r>
                        <a:rPr lang="en-US" sz="1000" kern="1200">
                          <a:solidFill>
                            <a:srgbClr val="000000"/>
                          </a:solidFill>
                          <a:latin typeface="Times New Roman"/>
                          <a:ea typeface="Times New Roman"/>
                          <a:cs typeface="Times New Roman"/>
                        </a:rPr>
                        <a:t>јавно правобранилаштво </a:t>
                      </a:r>
                      <a:endParaRPr lang="en-US" sz="1000">
                        <a:latin typeface="Calibri"/>
                        <a:ea typeface="Calibri"/>
                        <a:cs typeface="Times New Roman"/>
                      </a:endParaRPr>
                    </a:p>
                  </a:txBody>
                  <a:tcPr marL="68580" marR="68580" marT="9525" marB="0" anchor="b"/>
                </a:tc>
                <a:tc>
                  <a:txBody>
                    <a:bodyPr/>
                    <a:lstStyle/>
                    <a:p>
                      <a:pPr marL="0" marR="0" algn="r">
                        <a:lnSpc>
                          <a:spcPts val="1670"/>
                        </a:lnSpc>
                        <a:spcBef>
                          <a:spcPts val="0"/>
                        </a:spcBef>
                        <a:spcAft>
                          <a:spcPts val="0"/>
                        </a:spcAft>
                      </a:pPr>
                      <a:r>
                        <a:rPr lang="en-US" sz="1000" kern="1200" dirty="0">
                          <a:solidFill>
                            <a:srgbClr val="000000"/>
                          </a:solidFill>
                          <a:latin typeface="Times New Roman"/>
                          <a:ea typeface="Times New Roman"/>
                          <a:cs typeface="Times New Roman"/>
                        </a:rPr>
                        <a:t>5.431.000 </a:t>
                      </a:r>
                      <a:endParaRPr lang="en-US" sz="1000" dirty="0">
                        <a:latin typeface="Calibri"/>
                        <a:ea typeface="Calibri"/>
                        <a:cs typeface="Times New Roman"/>
                      </a:endParaRPr>
                    </a:p>
                  </a:txBody>
                  <a:tcPr marL="68580" marR="68580" marT="9525" marB="0" anchor="b"/>
                </a:tc>
                <a:extLst>
                  <a:ext uri="{0D108BD9-81ED-4DB2-BD59-A6C34878D82A}">
                    <a16:rowId xmlns:a16="http://schemas.microsoft.com/office/drawing/2014/main" xmlns="" val="10005"/>
                  </a:ext>
                </a:extLst>
              </a:tr>
              <a:tr h="33369">
                <a:tc>
                  <a:txBody>
                    <a:bodyPr/>
                    <a:lstStyle/>
                    <a:p>
                      <a:pPr marL="0" marR="0" algn="ctr">
                        <a:lnSpc>
                          <a:spcPct val="115000"/>
                        </a:lnSpc>
                        <a:spcBef>
                          <a:spcPts val="0"/>
                        </a:spcBef>
                        <a:spcAft>
                          <a:spcPts val="0"/>
                        </a:spcAft>
                      </a:pPr>
                      <a:r>
                        <a:rPr lang="en-US" sz="1000" b="1" kern="1200">
                          <a:solidFill>
                            <a:srgbClr val="000000"/>
                          </a:solidFill>
                          <a:latin typeface="Verdana"/>
                          <a:ea typeface="Times New Roman"/>
                          <a:cs typeface="Arial"/>
                        </a:rPr>
                        <a:t>6.</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nSpc>
                          <a:spcPct val="115000"/>
                        </a:lnSpc>
                        <a:spcBef>
                          <a:spcPts val="0"/>
                        </a:spcBef>
                        <a:spcAft>
                          <a:spcPts val="0"/>
                        </a:spcAft>
                      </a:pPr>
                      <a:r>
                        <a:rPr lang="en-US" sz="1000" kern="1200">
                          <a:solidFill>
                            <a:srgbClr val="000000"/>
                          </a:solidFill>
                          <a:latin typeface="Times New Roman"/>
                          <a:ea typeface="Times New Roman"/>
                          <a:cs typeface="Times New Roman"/>
                        </a:rPr>
                        <a:t>Месне заједнице </a:t>
                      </a:r>
                      <a:endParaRPr lang="en-US" sz="1000">
                        <a:latin typeface="Calibri"/>
                        <a:ea typeface="Calibri"/>
                        <a:cs typeface="Times New Roman"/>
                      </a:endParaRPr>
                    </a:p>
                  </a:txBody>
                  <a:tcPr marL="68580" marR="68580" marT="9525" marB="0" anchor="b"/>
                </a:tc>
                <a:tc>
                  <a:txBody>
                    <a:bodyPr/>
                    <a:lstStyle/>
                    <a:p>
                      <a:pPr marL="0" marR="0" algn="r">
                        <a:lnSpc>
                          <a:spcPct val="115000"/>
                        </a:lnSpc>
                        <a:spcBef>
                          <a:spcPts val="0"/>
                        </a:spcBef>
                        <a:spcAft>
                          <a:spcPts val="0"/>
                        </a:spcAft>
                      </a:pPr>
                      <a:r>
                        <a:rPr lang="en-US" sz="1000" kern="1200" dirty="0">
                          <a:solidFill>
                            <a:srgbClr val="000000"/>
                          </a:solidFill>
                          <a:latin typeface="Times New Roman"/>
                          <a:ea typeface="Times New Roman"/>
                          <a:cs typeface="Times New Roman"/>
                        </a:rPr>
                        <a:t>30.992.000 </a:t>
                      </a:r>
                      <a:endParaRPr lang="en-US" sz="1000" dirty="0">
                        <a:latin typeface="Calibri"/>
                        <a:ea typeface="Calibri"/>
                        <a:cs typeface="Times New Roman"/>
                      </a:endParaRPr>
                    </a:p>
                  </a:txBody>
                  <a:tcPr marL="68580" marR="68580" marT="9525" marB="0" anchor="b"/>
                </a:tc>
                <a:extLst>
                  <a:ext uri="{0D108BD9-81ED-4DB2-BD59-A6C34878D82A}">
                    <a16:rowId xmlns:a16="http://schemas.microsoft.com/office/drawing/2014/main" xmlns="" val="10006"/>
                  </a:ext>
                </a:extLst>
              </a:tr>
              <a:tr h="236358">
                <a:tc>
                  <a:txBody>
                    <a:bodyPr/>
                    <a:lstStyle/>
                    <a:p>
                      <a:pPr marL="0" marR="0" algn="ctr">
                        <a:lnSpc>
                          <a:spcPct val="115000"/>
                        </a:lnSpc>
                        <a:spcBef>
                          <a:spcPts val="0"/>
                        </a:spcBef>
                        <a:spcAft>
                          <a:spcPts val="0"/>
                        </a:spcAft>
                      </a:pPr>
                      <a:r>
                        <a:rPr lang="en-US" sz="1000" b="1" kern="1200">
                          <a:solidFill>
                            <a:srgbClr val="000000"/>
                          </a:solidFill>
                          <a:latin typeface="Verdana"/>
                          <a:ea typeface="Times New Roman"/>
                          <a:cs typeface="Arial"/>
                        </a:rPr>
                        <a:t>7.</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nSpc>
                          <a:spcPct val="115000"/>
                        </a:lnSpc>
                        <a:spcBef>
                          <a:spcPts val="0"/>
                        </a:spcBef>
                        <a:spcAft>
                          <a:spcPts val="0"/>
                        </a:spcAft>
                      </a:pPr>
                      <a:r>
                        <a:rPr lang="en-US" sz="1000" kern="1200">
                          <a:solidFill>
                            <a:srgbClr val="000000"/>
                          </a:solidFill>
                          <a:latin typeface="Times New Roman"/>
                          <a:ea typeface="Times New Roman"/>
                          <a:cs typeface="Times New Roman"/>
                        </a:rPr>
                        <a:t>Основне школе </a:t>
                      </a:r>
                      <a:endParaRPr lang="en-US" sz="1000">
                        <a:latin typeface="Calibri"/>
                        <a:ea typeface="Calibri"/>
                        <a:cs typeface="Times New Roman"/>
                      </a:endParaRPr>
                    </a:p>
                  </a:txBody>
                  <a:tcPr marL="68580" marR="68580" marT="9525" marB="0" anchor="b"/>
                </a:tc>
                <a:tc>
                  <a:txBody>
                    <a:bodyPr/>
                    <a:lstStyle/>
                    <a:p>
                      <a:pPr marL="0" marR="0" algn="r">
                        <a:lnSpc>
                          <a:spcPct val="115000"/>
                        </a:lnSpc>
                        <a:spcBef>
                          <a:spcPts val="0"/>
                        </a:spcBef>
                        <a:spcAft>
                          <a:spcPts val="0"/>
                        </a:spcAft>
                      </a:pPr>
                      <a:r>
                        <a:rPr lang="en-US" sz="1000" dirty="0">
                          <a:latin typeface="Times New Roman"/>
                          <a:ea typeface="Times New Roman"/>
                          <a:cs typeface="Times New Roman"/>
                        </a:rPr>
                        <a:t>90.119.000</a:t>
                      </a:r>
                      <a:endParaRPr lang="en-US" sz="1000" dirty="0">
                        <a:latin typeface="Calibri"/>
                        <a:ea typeface="Calibri"/>
                        <a:cs typeface="Times New Roman"/>
                      </a:endParaRPr>
                    </a:p>
                  </a:txBody>
                  <a:tcPr marL="68580" marR="68580" marT="9525" marB="0" anchor="b"/>
                </a:tc>
                <a:extLst>
                  <a:ext uri="{0D108BD9-81ED-4DB2-BD59-A6C34878D82A}">
                    <a16:rowId xmlns:a16="http://schemas.microsoft.com/office/drawing/2014/main" xmlns="" val="10007"/>
                  </a:ext>
                </a:extLst>
              </a:tr>
              <a:tr h="211911">
                <a:tc>
                  <a:txBody>
                    <a:bodyPr/>
                    <a:lstStyle/>
                    <a:p>
                      <a:pPr marL="0" marR="0" algn="ctr">
                        <a:lnSpc>
                          <a:spcPts val="1670"/>
                        </a:lnSpc>
                        <a:spcBef>
                          <a:spcPts val="0"/>
                        </a:spcBef>
                        <a:spcAft>
                          <a:spcPts val="0"/>
                        </a:spcAft>
                      </a:pPr>
                      <a:r>
                        <a:rPr lang="en-US" sz="1000" b="1" kern="1200">
                          <a:solidFill>
                            <a:srgbClr val="000000"/>
                          </a:solidFill>
                          <a:latin typeface="Verdana"/>
                          <a:ea typeface="Times New Roman"/>
                          <a:cs typeface="Arial"/>
                        </a:rPr>
                        <a:t>8.</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nSpc>
                          <a:spcPts val="1670"/>
                        </a:lnSpc>
                        <a:spcBef>
                          <a:spcPts val="0"/>
                        </a:spcBef>
                        <a:spcAft>
                          <a:spcPts val="0"/>
                        </a:spcAft>
                      </a:pPr>
                      <a:r>
                        <a:rPr lang="en-US" sz="1000" kern="1200">
                          <a:solidFill>
                            <a:srgbClr val="000000"/>
                          </a:solidFill>
                          <a:latin typeface="Times New Roman"/>
                          <a:ea typeface="Times New Roman"/>
                          <a:cs typeface="Times New Roman"/>
                        </a:rPr>
                        <a:t>Средњ</a:t>
                      </a:r>
                      <a:r>
                        <a:rPr lang="sr-Cyrl-RS" sz="1000" kern="1200">
                          <a:solidFill>
                            <a:srgbClr val="000000"/>
                          </a:solidFill>
                          <a:latin typeface="Times New Roman"/>
                          <a:ea typeface="Times New Roman"/>
                          <a:cs typeface="Times New Roman"/>
                        </a:rPr>
                        <a:t>е</a:t>
                      </a:r>
                      <a:r>
                        <a:rPr lang="en-US" sz="1000" kern="1200">
                          <a:solidFill>
                            <a:srgbClr val="000000"/>
                          </a:solidFill>
                          <a:latin typeface="Times New Roman"/>
                          <a:ea typeface="Times New Roman"/>
                          <a:cs typeface="Times New Roman"/>
                        </a:rPr>
                        <a:t> школ</a:t>
                      </a:r>
                      <a:r>
                        <a:rPr lang="sr-Cyrl-RS" sz="1000" kern="1200">
                          <a:solidFill>
                            <a:srgbClr val="000000"/>
                          </a:solidFill>
                          <a:latin typeface="Times New Roman"/>
                          <a:ea typeface="Times New Roman"/>
                          <a:cs typeface="Times New Roman"/>
                        </a:rPr>
                        <a:t>е </a:t>
                      </a:r>
                      <a:endParaRPr lang="en-US" sz="1000">
                        <a:latin typeface="Calibri"/>
                        <a:ea typeface="Calibri"/>
                        <a:cs typeface="Times New Roman"/>
                      </a:endParaRPr>
                    </a:p>
                  </a:txBody>
                  <a:tcPr marL="68580" marR="68580" marT="9525" marB="0" anchor="b"/>
                </a:tc>
                <a:tc>
                  <a:txBody>
                    <a:bodyPr/>
                    <a:lstStyle/>
                    <a:p>
                      <a:pPr marL="0" marR="0" algn="r">
                        <a:lnSpc>
                          <a:spcPts val="1670"/>
                        </a:lnSpc>
                        <a:spcBef>
                          <a:spcPts val="0"/>
                        </a:spcBef>
                        <a:spcAft>
                          <a:spcPts val="0"/>
                        </a:spcAft>
                      </a:pPr>
                      <a:r>
                        <a:rPr lang="en-US" sz="1000" dirty="0">
                          <a:latin typeface="Times New Roman"/>
                          <a:ea typeface="Times New Roman"/>
                          <a:cs typeface="Times New Roman"/>
                        </a:rPr>
                        <a:t>41.520.000</a:t>
                      </a:r>
                      <a:endParaRPr lang="en-US" sz="1000" dirty="0">
                        <a:latin typeface="Calibri"/>
                        <a:ea typeface="Calibri"/>
                        <a:cs typeface="Times New Roman"/>
                      </a:endParaRPr>
                    </a:p>
                  </a:txBody>
                  <a:tcPr marL="68580" marR="68580" marT="9525" marB="0" anchor="b"/>
                </a:tc>
                <a:extLst>
                  <a:ext uri="{0D108BD9-81ED-4DB2-BD59-A6C34878D82A}">
                    <a16:rowId xmlns:a16="http://schemas.microsoft.com/office/drawing/2014/main" xmlns="" val="10008"/>
                  </a:ext>
                </a:extLst>
              </a:tr>
              <a:tr h="211911">
                <a:tc>
                  <a:txBody>
                    <a:bodyPr/>
                    <a:lstStyle/>
                    <a:p>
                      <a:pPr marL="0" marR="0" algn="ctr">
                        <a:lnSpc>
                          <a:spcPts val="1670"/>
                        </a:lnSpc>
                        <a:spcBef>
                          <a:spcPts val="0"/>
                        </a:spcBef>
                        <a:spcAft>
                          <a:spcPts val="0"/>
                        </a:spcAft>
                      </a:pPr>
                      <a:r>
                        <a:rPr lang="en-US" sz="1000" b="1" kern="1200">
                          <a:solidFill>
                            <a:srgbClr val="000000"/>
                          </a:solidFill>
                          <a:latin typeface="Verdana"/>
                          <a:ea typeface="Times New Roman"/>
                          <a:cs typeface="Arial"/>
                        </a:rPr>
                        <a:t>9.</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nSpc>
                          <a:spcPts val="1670"/>
                        </a:lnSpc>
                        <a:spcBef>
                          <a:spcPts val="0"/>
                        </a:spcBef>
                        <a:spcAft>
                          <a:spcPts val="0"/>
                        </a:spcAft>
                      </a:pPr>
                      <a:r>
                        <a:rPr lang="sr-Cyrl-RS" sz="1000" kern="1200">
                          <a:solidFill>
                            <a:srgbClr val="000000"/>
                          </a:solidFill>
                          <a:latin typeface="Times New Roman"/>
                          <a:ea typeface="Times New Roman"/>
                          <a:cs typeface="Times New Roman"/>
                        </a:rPr>
                        <a:t>Градско позориште </a:t>
                      </a:r>
                      <a:endParaRPr lang="en-US" sz="1000">
                        <a:latin typeface="Calibri"/>
                        <a:ea typeface="Calibri"/>
                        <a:cs typeface="Times New Roman"/>
                      </a:endParaRPr>
                    </a:p>
                  </a:txBody>
                  <a:tcPr marL="68580" marR="68580" marT="9525" marB="0" anchor="b"/>
                </a:tc>
                <a:tc>
                  <a:txBody>
                    <a:bodyPr/>
                    <a:lstStyle/>
                    <a:p>
                      <a:pPr marL="0" marR="0" algn="r">
                        <a:lnSpc>
                          <a:spcPts val="1670"/>
                        </a:lnSpc>
                        <a:spcBef>
                          <a:spcPts val="0"/>
                        </a:spcBef>
                        <a:spcAft>
                          <a:spcPts val="0"/>
                        </a:spcAft>
                      </a:pPr>
                      <a:r>
                        <a:rPr lang="en-US" sz="1000" kern="1200" dirty="0">
                          <a:solidFill>
                            <a:srgbClr val="000000"/>
                          </a:solidFill>
                          <a:latin typeface="Times New Roman"/>
                          <a:ea typeface="Times New Roman"/>
                          <a:cs typeface="Times New Roman"/>
                        </a:rPr>
                        <a:t>34.889.000 </a:t>
                      </a:r>
                      <a:endParaRPr lang="en-US" sz="1000" dirty="0">
                        <a:latin typeface="Calibri"/>
                        <a:ea typeface="Calibri"/>
                        <a:cs typeface="Times New Roman"/>
                      </a:endParaRPr>
                    </a:p>
                  </a:txBody>
                  <a:tcPr marL="68580" marR="68580" marT="9525" marB="0" anchor="b"/>
                </a:tc>
                <a:extLst>
                  <a:ext uri="{0D108BD9-81ED-4DB2-BD59-A6C34878D82A}">
                    <a16:rowId xmlns:a16="http://schemas.microsoft.com/office/drawing/2014/main" xmlns="" val="10009"/>
                  </a:ext>
                </a:extLst>
              </a:tr>
              <a:tr h="211911">
                <a:tc>
                  <a:txBody>
                    <a:bodyPr/>
                    <a:lstStyle/>
                    <a:p>
                      <a:pPr marL="0" marR="0" algn="ctr">
                        <a:lnSpc>
                          <a:spcPts val="1670"/>
                        </a:lnSpc>
                        <a:spcBef>
                          <a:spcPts val="0"/>
                        </a:spcBef>
                        <a:spcAft>
                          <a:spcPts val="0"/>
                        </a:spcAft>
                      </a:pPr>
                      <a:r>
                        <a:rPr lang="en-US" sz="1000" b="1" kern="1200">
                          <a:solidFill>
                            <a:srgbClr val="000000"/>
                          </a:solidFill>
                          <a:latin typeface="Verdana"/>
                          <a:ea typeface="Times New Roman"/>
                          <a:cs typeface="Arial"/>
                        </a:rPr>
                        <a:t>10.</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nSpc>
                          <a:spcPts val="1670"/>
                        </a:lnSpc>
                        <a:spcBef>
                          <a:spcPts val="0"/>
                        </a:spcBef>
                        <a:spcAft>
                          <a:spcPts val="0"/>
                        </a:spcAft>
                      </a:pPr>
                      <a:r>
                        <a:rPr lang="sr-Cyrl-RS" sz="1000" kern="1200">
                          <a:solidFill>
                            <a:srgbClr val="000000"/>
                          </a:solidFill>
                          <a:latin typeface="Times New Roman"/>
                          <a:ea typeface="Times New Roman"/>
                          <a:cs typeface="Times New Roman"/>
                        </a:rPr>
                        <a:t>Народна б</a:t>
                      </a:r>
                      <a:r>
                        <a:rPr lang="en-US" sz="1000" kern="1200">
                          <a:solidFill>
                            <a:srgbClr val="000000"/>
                          </a:solidFill>
                          <a:latin typeface="Times New Roman"/>
                          <a:ea typeface="Times New Roman"/>
                          <a:cs typeface="Times New Roman"/>
                        </a:rPr>
                        <a:t>иблиотека </a:t>
                      </a:r>
                      <a:endParaRPr lang="en-US" sz="1000">
                        <a:latin typeface="Calibri"/>
                        <a:ea typeface="Calibri"/>
                        <a:cs typeface="Times New Roman"/>
                      </a:endParaRPr>
                    </a:p>
                  </a:txBody>
                  <a:tcPr marL="68580" marR="68580" marT="9525" marB="0" anchor="b"/>
                </a:tc>
                <a:tc>
                  <a:txBody>
                    <a:bodyPr/>
                    <a:lstStyle/>
                    <a:p>
                      <a:pPr marL="0" marR="0" algn="r">
                        <a:lnSpc>
                          <a:spcPts val="1670"/>
                        </a:lnSpc>
                        <a:spcBef>
                          <a:spcPts val="0"/>
                        </a:spcBef>
                        <a:spcAft>
                          <a:spcPts val="0"/>
                        </a:spcAft>
                      </a:pPr>
                      <a:r>
                        <a:rPr lang="en-US" sz="1000" kern="1200" dirty="0">
                          <a:solidFill>
                            <a:srgbClr val="000000"/>
                          </a:solidFill>
                          <a:latin typeface="Times New Roman"/>
                          <a:ea typeface="Times New Roman"/>
                          <a:cs typeface="Times New Roman"/>
                        </a:rPr>
                        <a:t>20.686.000</a:t>
                      </a:r>
                      <a:endParaRPr lang="en-US" sz="1000" dirty="0">
                        <a:latin typeface="Calibri"/>
                        <a:ea typeface="Calibri"/>
                        <a:cs typeface="Times New Roman"/>
                      </a:endParaRPr>
                    </a:p>
                  </a:txBody>
                  <a:tcPr marL="68580" marR="68580" marT="9525" marB="0" anchor="b"/>
                </a:tc>
                <a:extLst>
                  <a:ext uri="{0D108BD9-81ED-4DB2-BD59-A6C34878D82A}">
                    <a16:rowId xmlns:a16="http://schemas.microsoft.com/office/drawing/2014/main" xmlns="" val="10010"/>
                  </a:ext>
                </a:extLst>
              </a:tr>
              <a:tr h="211911">
                <a:tc>
                  <a:txBody>
                    <a:bodyPr/>
                    <a:lstStyle/>
                    <a:p>
                      <a:pPr marL="0" marR="0" algn="ctr">
                        <a:lnSpc>
                          <a:spcPts val="1670"/>
                        </a:lnSpc>
                        <a:spcBef>
                          <a:spcPts val="0"/>
                        </a:spcBef>
                        <a:spcAft>
                          <a:spcPts val="0"/>
                        </a:spcAft>
                      </a:pPr>
                      <a:r>
                        <a:rPr lang="en-US" sz="1000" b="1" kern="1200">
                          <a:solidFill>
                            <a:srgbClr val="000000"/>
                          </a:solidFill>
                          <a:latin typeface="Verdana"/>
                          <a:ea typeface="Times New Roman"/>
                          <a:cs typeface="Arial"/>
                        </a:rPr>
                        <a:t>11.</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nSpc>
                          <a:spcPts val="1670"/>
                        </a:lnSpc>
                        <a:spcBef>
                          <a:spcPts val="0"/>
                        </a:spcBef>
                        <a:spcAft>
                          <a:spcPts val="0"/>
                        </a:spcAft>
                      </a:pPr>
                      <a:r>
                        <a:rPr lang="sr-Cyrl-RS" sz="1000" kern="1200">
                          <a:solidFill>
                            <a:srgbClr val="000000"/>
                          </a:solidFill>
                          <a:latin typeface="Times New Roman"/>
                          <a:ea typeface="Times New Roman"/>
                          <a:cs typeface="Times New Roman"/>
                        </a:rPr>
                        <a:t>Градски музеј </a:t>
                      </a:r>
                      <a:endParaRPr lang="en-US" sz="1000">
                        <a:latin typeface="Calibri"/>
                        <a:ea typeface="Calibri"/>
                        <a:cs typeface="Times New Roman"/>
                      </a:endParaRPr>
                    </a:p>
                  </a:txBody>
                  <a:tcPr marL="68580" marR="68580" marT="9525" marB="0" anchor="b"/>
                </a:tc>
                <a:tc>
                  <a:txBody>
                    <a:bodyPr/>
                    <a:lstStyle/>
                    <a:p>
                      <a:pPr marL="0" marR="0" algn="r">
                        <a:lnSpc>
                          <a:spcPts val="1670"/>
                        </a:lnSpc>
                        <a:spcBef>
                          <a:spcPts val="0"/>
                        </a:spcBef>
                        <a:spcAft>
                          <a:spcPts val="0"/>
                        </a:spcAft>
                      </a:pPr>
                      <a:r>
                        <a:rPr lang="en-US" sz="1000" kern="1200" dirty="0">
                          <a:solidFill>
                            <a:srgbClr val="000000"/>
                          </a:solidFill>
                          <a:latin typeface="Times New Roman"/>
                          <a:ea typeface="Times New Roman"/>
                          <a:cs typeface="Times New Roman"/>
                        </a:rPr>
                        <a:t>49.000.000 </a:t>
                      </a:r>
                      <a:endParaRPr lang="en-US" sz="1000" dirty="0">
                        <a:latin typeface="Calibri"/>
                        <a:ea typeface="Calibri"/>
                        <a:cs typeface="Times New Roman"/>
                      </a:endParaRPr>
                    </a:p>
                  </a:txBody>
                  <a:tcPr marL="68580" marR="68580" marT="9525" marB="0" anchor="b"/>
                </a:tc>
                <a:extLst>
                  <a:ext uri="{0D108BD9-81ED-4DB2-BD59-A6C34878D82A}">
                    <a16:rowId xmlns:a16="http://schemas.microsoft.com/office/drawing/2014/main" xmlns="" val="10011"/>
                  </a:ext>
                </a:extLst>
              </a:tr>
              <a:tr h="211911">
                <a:tc>
                  <a:txBody>
                    <a:bodyPr/>
                    <a:lstStyle/>
                    <a:p>
                      <a:pPr marL="0" marR="0" algn="ctr">
                        <a:lnSpc>
                          <a:spcPts val="1670"/>
                        </a:lnSpc>
                        <a:spcBef>
                          <a:spcPts val="0"/>
                        </a:spcBef>
                        <a:spcAft>
                          <a:spcPts val="0"/>
                        </a:spcAft>
                      </a:pPr>
                      <a:r>
                        <a:rPr lang="en-US" sz="1000" b="1" kern="1200">
                          <a:solidFill>
                            <a:srgbClr val="000000"/>
                          </a:solidFill>
                          <a:latin typeface="Verdana"/>
                          <a:ea typeface="Times New Roman"/>
                          <a:cs typeface="Arial"/>
                        </a:rPr>
                        <a:t>12.</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nSpc>
                          <a:spcPts val="1670"/>
                        </a:lnSpc>
                        <a:spcBef>
                          <a:spcPts val="0"/>
                        </a:spcBef>
                        <a:spcAft>
                          <a:spcPts val="0"/>
                        </a:spcAft>
                      </a:pPr>
                      <a:r>
                        <a:rPr lang="en-US" sz="1000" kern="1200">
                          <a:solidFill>
                            <a:srgbClr val="000000"/>
                          </a:solidFill>
                          <a:latin typeface="Times New Roman"/>
                          <a:ea typeface="Times New Roman"/>
                          <a:cs typeface="Times New Roman"/>
                        </a:rPr>
                        <a:t>П</a:t>
                      </a:r>
                      <a:r>
                        <a:rPr lang="sr-Cyrl-RS" sz="1000" kern="1200">
                          <a:solidFill>
                            <a:srgbClr val="000000"/>
                          </a:solidFill>
                          <a:latin typeface="Times New Roman"/>
                          <a:ea typeface="Times New Roman"/>
                          <a:cs typeface="Times New Roman"/>
                        </a:rPr>
                        <a:t>редшколска установа </a:t>
                      </a:r>
                      <a:endParaRPr lang="en-US" sz="1000">
                        <a:latin typeface="Calibri"/>
                        <a:ea typeface="Calibri"/>
                        <a:cs typeface="Times New Roman"/>
                      </a:endParaRPr>
                    </a:p>
                  </a:txBody>
                  <a:tcPr marL="68580" marR="68580" marT="9525" marB="0" anchor="b"/>
                </a:tc>
                <a:tc>
                  <a:txBody>
                    <a:bodyPr/>
                    <a:lstStyle/>
                    <a:p>
                      <a:pPr marL="0" marR="0" algn="r">
                        <a:lnSpc>
                          <a:spcPts val="1670"/>
                        </a:lnSpc>
                        <a:spcBef>
                          <a:spcPts val="0"/>
                        </a:spcBef>
                        <a:spcAft>
                          <a:spcPts val="0"/>
                        </a:spcAft>
                      </a:pPr>
                      <a:r>
                        <a:rPr lang="en-US" sz="1000" kern="1200" dirty="0">
                          <a:solidFill>
                            <a:srgbClr val="000000"/>
                          </a:solidFill>
                          <a:latin typeface="Times New Roman"/>
                          <a:ea typeface="Times New Roman"/>
                          <a:cs typeface="Times New Roman"/>
                        </a:rPr>
                        <a:t>147.626.000 </a:t>
                      </a:r>
                      <a:endParaRPr lang="en-US" sz="1000" dirty="0">
                        <a:latin typeface="Calibri"/>
                        <a:ea typeface="Calibri"/>
                        <a:cs typeface="Times New Roman"/>
                      </a:endParaRPr>
                    </a:p>
                  </a:txBody>
                  <a:tcPr marL="68580" marR="68580" marT="9525" marB="0" anchor="b"/>
                </a:tc>
                <a:extLst>
                  <a:ext uri="{0D108BD9-81ED-4DB2-BD59-A6C34878D82A}">
                    <a16:rowId xmlns:a16="http://schemas.microsoft.com/office/drawing/2014/main" xmlns="" val="10012"/>
                  </a:ext>
                </a:extLst>
              </a:tr>
              <a:tr h="211911">
                <a:tc>
                  <a:txBody>
                    <a:bodyPr/>
                    <a:lstStyle/>
                    <a:p>
                      <a:pPr marL="0" marR="0" algn="ctr">
                        <a:lnSpc>
                          <a:spcPts val="1670"/>
                        </a:lnSpc>
                        <a:spcBef>
                          <a:spcPts val="0"/>
                        </a:spcBef>
                        <a:spcAft>
                          <a:spcPts val="0"/>
                        </a:spcAft>
                      </a:pPr>
                      <a:r>
                        <a:rPr lang="en-US" sz="1000" b="1" kern="1200">
                          <a:solidFill>
                            <a:srgbClr val="000000"/>
                          </a:solidFill>
                          <a:latin typeface="Verdana"/>
                          <a:ea typeface="Times New Roman"/>
                          <a:cs typeface="Arial"/>
                        </a:rPr>
                        <a:t>13.</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nSpc>
                          <a:spcPts val="1670"/>
                        </a:lnSpc>
                        <a:spcBef>
                          <a:spcPts val="0"/>
                        </a:spcBef>
                        <a:spcAft>
                          <a:spcPts val="0"/>
                        </a:spcAft>
                      </a:pPr>
                      <a:r>
                        <a:rPr lang="sr-Cyrl-RS" sz="1000" kern="1200">
                          <a:solidFill>
                            <a:srgbClr val="000000"/>
                          </a:solidFill>
                          <a:latin typeface="Times New Roman"/>
                          <a:ea typeface="Times New Roman"/>
                          <a:cs typeface="Times New Roman"/>
                        </a:rPr>
                        <a:t>Спортски центар </a:t>
                      </a:r>
                      <a:endParaRPr lang="en-US" sz="1000">
                        <a:latin typeface="Calibri"/>
                        <a:ea typeface="Calibri"/>
                        <a:cs typeface="Times New Roman"/>
                      </a:endParaRPr>
                    </a:p>
                  </a:txBody>
                  <a:tcPr marL="68580" marR="68580" marT="9525" marB="0" anchor="b"/>
                </a:tc>
                <a:tc>
                  <a:txBody>
                    <a:bodyPr/>
                    <a:lstStyle/>
                    <a:p>
                      <a:pPr marL="0" marR="0" algn="r">
                        <a:lnSpc>
                          <a:spcPts val="1670"/>
                        </a:lnSpc>
                        <a:spcBef>
                          <a:spcPts val="0"/>
                        </a:spcBef>
                        <a:spcAft>
                          <a:spcPts val="0"/>
                        </a:spcAft>
                      </a:pPr>
                      <a:r>
                        <a:rPr lang="en-US" sz="1000" kern="1200" dirty="0">
                          <a:solidFill>
                            <a:srgbClr val="000000"/>
                          </a:solidFill>
                          <a:latin typeface="Times New Roman"/>
                          <a:ea typeface="Times New Roman"/>
                          <a:cs typeface="Times New Roman"/>
                        </a:rPr>
                        <a:t>71.105.000 </a:t>
                      </a:r>
                      <a:endParaRPr lang="en-US" sz="1000" dirty="0">
                        <a:latin typeface="Calibri"/>
                        <a:ea typeface="Calibri"/>
                        <a:cs typeface="Times New Roman"/>
                      </a:endParaRPr>
                    </a:p>
                  </a:txBody>
                  <a:tcPr marL="68580" marR="68580" marT="9525" marB="0" anchor="b"/>
                </a:tc>
                <a:extLst>
                  <a:ext uri="{0D108BD9-81ED-4DB2-BD59-A6C34878D82A}">
                    <a16:rowId xmlns:a16="http://schemas.microsoft.com/office/drawing/2014/main" xmlns="" val="10013"/>
                  </a:ext>
                </a:extLst>
              </a:tr>
              <a:tr h="211911">
                <a:tc>
                  <a:txBody>
                    <a:bodyPr/>
                    <a:lstStyle/>
                    <a:p>
                      <a:pPr marL="0" marR="0" algn="ctr">
                        <a:lnSpc>
                          <a:spcPts val="1670"/>
                        </a:lnSpc>
                        <a:spcBef>
                          <a:spcPts val="0"/>
                        </a:spcBef>
                        <a:spcAft>
                          <a:spcPts val="0"/>
                        </a:spcAft>
                      </a:pPr>
                      <a:r>
                        <a:rPr lang="en-US" sz="1000" b="1" kern="1200">
                          <a:solidFill>
                            <a:srgbClr val="000000"/>
                          </a:solidFill>
                          <a:latin typeface="Verdana"/>
                          <a:ea typeface="Times New Roman"/>
                          <a:cs typeface="Arial"/>
                        </a:rPr>
                        <a:t>14.</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nSpc>
                          <a:spcPts val="1670"/>
                        </a:lnSpc>
                        <a:spcBef>
                          <a:spcPts val="0"/>
                        </a:spcBef>
                        <a:spcAft>
                          <a:spcPts val="0"/>
                        </a:spcAft>
                      </a:pPr>
                      <a:r>
                        <a:rPr lang="en-US" sz="1000" kern="1200">
                          <a:solidFill>
                            <a:srgbClr val="000000"/>
                          </a:solidFill>
                          <a:latin typeface="Times New Roman"/>
                          <a:ea typeface="Times New Roman"/>
                          <a:cs typeface="Times New Roman"/>
                        </a:rPr>
                        <a:t>Туристичка организација </a:t>
                      </a:r>
                      <a:endParaRPr lang="en-US" sz="1000">
                        <a:latin typeface="Calibri"/>
                        <a:ea typeface="Calibri"/>
                        <a:cs typeface="Times New Roman"/>
                      </a:endParaRPr>
                    </a:p>
                  </a:txBody>
                  <a:tcPr marL="68580" marR="68580" marT="9525" marB="0" anchor="b"/>
                </a:tc>
                <a:tc>
                  <a:txBody>
                    <a:bodyPr/>
                    <a:lstStyle/>
                    <a:p>
                      <a:pPr marL="0" marR="0" algn="r">
                        <a:lnSpc>
                          <a:spcPts val="1670"/>
                        </a:lnSpc>
                        <a:spcBef>
                          <a:spcPts val="0"/>
                        </a:spcBef>
                        <a:spcAft>
                          <a:spcPts val="0"/>
                        </a:spcAft>
                      </a:pPr>
                      <a:r>
                        <a:rPr lang="en-US" sz="1000" kern="1200" dirty="0">
                          <a:solidFill>
                            <a:srgbClr val="000000"/>
                          </a:solidFill>
                          <a:latin typeface="Times New Roman"/>
                          <a:ea typeface="Times New Roman"/>
                          <a:cs typeface="Times New Roman"/>
                        </a:rPr>
                        <a:t>16.969.000 </a:t>
                      </a:r>
                      <a:endParaRPr lang="en-US" sz="1000" dirty="0">
                        <a:latin typeface="Calibri"/>
                        <a:ea typeface="Calibri"/>
                        <a:cs typeface="Times New Roman"/>
                      </a:endParaRPr>
                    </a:p>
                  </a:txBody>
                  <a:tcPr marL="68580" marR="68580" marT="9525" marB="0" anchor="b"/>
                </a:tc>
                <a:extLst>
                  <a:ext uri="{0D108BD9-81ED-4DB2-BD59-A6C34878D82A}">
                    <a16:rowId xmlns:a16="http://schemas.microsoft.com/office/drawing/2014/main" xmlns="" val="10014"/>
                  </a:ext>
                </a:extLst>
              </a:tr>
              <a:tr h="211911">
                <a:tc>
                  <a:txBody>
                    <a:bodyPr/>
                    <a:lstStyle/>
                    <a:p>
                      <a:pPr marL="0" marR="0" algn="ctr">
                        <a:lnSpc>
                          <a:spcPts val="1670"/>
                        </a:lnSpc>
                        <a:spcBef>
                          <a:spcPts val="0"/>
                        </a:spcBef>
                        <a:spcAft>
                          <a:spcPts val="0"/>
                        </a:spcAft>
                      </a:pPr>
                      <a:r>
                        <a:rPr lang="en-US" sz="1000" b="1" kern="1200">
                          <a:solidFill>
                            <a:srgbClr val="000000"/>
                          </a:solidFill>
                          <a:latin typeface="Verdana"/>
                          <a:ea typeface="Times New Roman"/>
                          <a:cs typeface="Arial"/>
                        </a:rPr>
                        <a:t>15.</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nSpc>
                          <a:spcPts val="1670"/>
                        </a:lnSpc>
                        <a:spcBef>
                          <a:spcPts val="0"/>
                        </a:spcBef>
                        <a:spcAft>
                          <a:spcPts val="0"/>
                        </a:spcAft>
                      </a:pPr>
                      <a:r>
                        <a:rPr lang="en-US" sz="1000" kern="1200">
                          <a:solidFill>
                            <a:srgbClr val="000000"/>
                          </a:solidFill>
                          <a:latin typeface="Times New Roman"/>
                          <a:ea typeface="Times New Roman"/>
                          <a:cs typeface="Times New Roman"/>
                        </a:rPr>
                        <a:t>Дом здравља </a:t>
                      </a:r>
                      <a:endParaRPr lang="en-US" sz="1000">
                        <a:latin typeface="Calibri"/>
                        <a:ea typeface="Calibri"/>
                        <a:cs typeface="Times New Roman"/>
                      </a:endParaRPr>
                    </a:p>
                  </a:txBody>
                  <a:tcPr marL="68580" marR="68580" marT="9525" marB="0" anchor="b"/>
                </a:tc>
                <a:tc>
                  <a:txBody>
                    <a:bodyPr/>
                    <a:lstStyle/>
                    <a:p>
                      <a:pPr marL="0" marR="0" algn="r">
                        <a:lnSpc>
                          <a:spcPts val="1670"/>
                        </a:lnSpc>
                        <a:spcBef>
                          <a:spcPts val="0"/>
                        </a:spcBef>
                        <a:spcAft>
                          <a:spcPts val="0"/>
                        </a:spcAft>
                      </a:pPr>
                      <a:r>
                        <a:rPr lang="en-US" sz="1000" kern="1200" dirty="0">
                          <a:solidFill>
                            <a:srgbClr val="000000"/>
                          </a:solidFill>
                          <a:latin typeface="Times New Roman"/>
                          <a:ea typeface="Times New Roman"/>
                          <a:cs typeface="Times New Roman"/>
                        </a:rPr>
                        <a:t>13.000.000 </a:t>
                      </a:r>
                      <a:endParaRPr lang="en-US" sz="1000" dirty="0">
                        <a:latin typeface="Calibri"/>
                        <a:ea typeface="Calibri"/>
                        <a:cs typeface="Times New Roman"/>
                      </a:endParaRPr>
                    </a:p>
                  </a:txBody>
                  <a:tcPr marL="68580" marR="68580" marT="9525" marB="0" anchor="b"/>
                </a:tc>
                <a:extLst>
                  <a:ext uri="{0D108BD9-81ED-4DB2-BD59-A6C34878D82A}">
                    <a16:rowId xmlns:a16="http://schemas.microsoft.com/office/drawing/2014/main" xmlns="" val="10015"/>
                  </a:ext>
                </a:extLst>
              </a:tr>
              <a:tr h="211911">
                <a:tc>
                  <a:txBody>
                    <a:bodyPr/>
                    <a:lstStyle/>
                    <a:p>
                      <a:pPr marL="0" marR="0" algn="ctr">
                        <a:lnSpc>
                          <a:spcPts val="1670"/>
                        </a:lnSpc>
                        <a:spcBef>
                          <a:spcPts val="0"/>
                        </a:spcBef>
                        <a:spcAft>
                          <a:spcPts val="0"/>
                        </a:spcAft>
                      </a:pPr>
                      <a:r>
                        <a:rPr lang="en-US" sz="1000" b="1" kern="1200">
                          <a:solidFill>
                            <a:srgbClr val="000000"/>
                          </a:solidFill>
                          <a:latin typeface="Verdana"/>
                          <a:ea typeface="Times New Roman"/>
                          <a:cs typeface="Arial"/>
                        </a:rPr>
                        <a:t>16.</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gn="just">
                        <a:lnSpc>
                          <a:spcPts val="1670"/>
                        </a:lnSpc>
                        <a:spcBef>
                          <a:spcPts val="0"/>
                        </a:spcBef>
                        <a:spcAft>
                          <a:spcPts val="0"/>
                        </a:spcAft>
                      </a:pPr>
                      <a:r>
                        <a:rPr lang="en-US" sz="1000" kern="1200">
                          <a:solidFill>
                            <a:srgbClr val="000000"/>
                          </a:solidFill>
                          <a:latin typeface="Times New Roman"/>
                          <a:ea typeface="Times New Roman"/>
                          <a:cs typeface="Times New Roman"/>
                        </a:rPr>
                        <a:t>Центар за социјални рад </a:t>
                      </a:r>
                      <a:endParaRPr lang="en-US" sz="1000">
                        <a:latin typeface="Calibri"/>
                        <a:ea typeface="Calibri"/>
                        <a:cs typeface="Times New Roman"/>
                      </a:endParaRPr>
                    </a:p>
                  </a:txBody>
                  <a:tcPr marL="68580" marR="68580" marT="9525" marB="0"/>
                </a:tc>
                <a:tc>
                  <a:txBody>
                    <a:bodyPr/>
                    <a:lstStyle/>
                    <a:p>
                      <a:pPr marL="0" marR="0" algn="r">
                        <a:lnSpc>
                          <a:spcPts val="1670"/>
                        </a:lnSpc>
                        <a:spcBef>
                          <a:spcPts val="0"/>
                        </a:spcBef>
                        <a:spcAft>
                          <a:spcPts val="0"/>
                        </a:spcAft>
                      </a:pPr>
                      <a:r>
                        <a:rPr lang="en-US" sz="1000" kern="1200" dirty="0">
                          <a:solidFill>
                            <a:srgbClr val="000000"/>
                          </a:solidFill>
                          <a:latin typeface="Times New Roman"/>
                          <a:ea typeface="Times New Roman"/>
                          <a:cs typeface="Times New Roman"/>
                        </a:rPr>
                        <a:t>33.883.000 </a:t>
                      </a:r>
                      <a:endParaRPr lang="en-US" sz="1000" dirty="0">
                        <a:latin typeface="Calibri"/>
                        <a:ea typeface="Calibri"/>
                        <a:cs typeface="Times New Roman"/>
                      </a:endParaRPr>
                    </a:p>
                  </a:txBody>
                  <a:tcPr marL="68580" marR="68580" marT="9525" marB="0" anchor="b"/>
                </a:tc>
                <a:extLst>
                  <a:ext uri="{0D108BD9-81ED-4DB2-BD59-A6C34878D82A}">
                    <a16:rowId xmlns:a16="http://schemas.microsoft.com/office/drawing/2014/main" xmlns="" val="10016"/>
                  </a:ext>
                </a:extLst>
              </a:tr>
              <a:tr h="211911">
                <a:tc>
                  <a:txBody>
                    <a:bodyPr/>
                    <a:lstStyle/>
                    <a:p>
                      <a:pPr marL="0" marR="0" algn="ctr">
                        <a:lnSpc>
                          <a:spcPts val="1670"/>
                        </a:lnSpc>
                        <a:spcBef>
                          <a:spcPts val="0"/>
                        </a:spcBef>
                        <a:spcAft>
                          <a:spcPts val="0"/>
                        </a:spcAft>
                      </a:pPr>
                      <a:r>
                        <a:rPr lang="en-US" sz="1000" b="1" kern="1200">
                          <a:solidFill>
                            <a:srgbClr val="000000"/>
                          </a:solidFill>
                          <a:latin typeface="Verdana"/>
                          <a:ea typeface="Times New Roman"/>
                          <a:cs typeface="Arial"/>
                        </a:rPr>
                        <a:t> </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gn="ctr">
                        <a:lnSpc>
                          <a:spcPts val="1670"/>
                        </a:lnSpc>
                        <a:spcBef>
                          <a:spcPts val="0"/>
                        </a:spcBef>
                        <a:spcAft>
                          <a:spcPts val="0"/>
                        </a:spcAft>
                      </a:pPr>
                      <a:r>
                        <a:rPr lang="en-US" sz="1000" kern="1200">
                          <a:solidFill>
                            <a:srgbClr val="000000"/>
                          </a:solidFill>
                          <a:latin typeface="Times New Roman"/>
                          <a:ea typeface="Times New Roman"/>
                          <a:cs typeface="Times New Roman"/>
                        </a:rPr>
                        <a:t>У К У П Н О:</a:t>
                      </a:r>
                      <a:r>
                        <a:rPr lang="en-US" sz="1000" b="1" kern="1200">
                          <a:solidFill>
                            <a:srgbClr val="000000"/>
                          </a:solidFill>
                          <a:latin typeface="Times New Roman"/>
                          <a:ea typeface="Times New Roman"/>
                          <a:cs typeface="Times New Roman"/>
                        </a:rPr>
                        <a:t> </a:t>
                      </a:r>
                      <a:endParaRPr lang="en-US" sz="1000">
                        <a:latin typeface="Calibri"/>
                        <a:ea typeface="Calibri"/>
                        <a:cs typeface="Times New Roman"/>
                      </a:endParaRPr>
                    </a:p>
                  </a:txBody>
                  <a:tcPr marL="68580" marR="68580" marT="9525" marB="0" anchor="b"/>
                </a:tc>
                <a:tc>
                  <a:txBody>
                    <a:bodyPr/>
                    <a:lstStyle/>
                    <a:p>
                      <a:pPr marL="0" marR="0" algn="r">
                        <a:lnSpc>
                          <a:spcPct val="115000"/>
                        </a:lnSpc>
                        <a:spcBef>
                          <a:spcPts val="0"/>
                        </a:spcBef>
                        <a:spcAft>
                          <a:spcPts val="0"/>
                        </a:spcAft>
                      </a:pPr>
                      <a:r>
                        <a:rPr lang="en-US" sz="1000" dirty="0">
                          <a:latin typeface="Times New Roman"/>
                          <a:ea typeface="Times New Roman"/>
                          <a:cs typeface="Times New Roman"/>
                        </a:rPr>
                        <a:t>1.977.886.000</a:t>
                      </a:r>
                      <a:endParaRPr lang="en-US" sz="1000" dirty="0">
                        <a:latin typeface="Calibri"/>
                        <a:ea typeface="Calibri"/>
                        <a:cs typeface="Times New Roman"/>
                      </a:endParaRPr>
                    </a:p>
                  </a:txBody>
                  <a:tcPr marL="68580" marR="68580" marT="9525" marB="0" anchor="b"/>
                </a:tc>
                <a:extLst>
                  <a:ext uri="{0D108BD9-81ED-4DB2-BD59-A6C34878D82A}">
                    <a16:rowId xmlns:a16="http://schemas.microsoft.com/office/drawing/2014/main" xmlns="" val="10020"/>
                  </a:ext>
                </a:extLst>
              </a:tr>
            </a:tbl>
          </a:graphicData>
        </a:graphic>
      </p:graphicFrame>
      <p:sp>
        <p:nvSpPr>
          <p:cNvPr id="4" name="Slide Number Placeholder 3"/>
          <p:cNvSpPr>
            <a:spLocks noGrp="1"/>
          </p:cNvSpPr>
          <p:nvPr>
            <p:ph type="sldNum" sz="quarter" idx="12"/>
          </p:nvPr>
        </p:nvSpPr>
        <p:spPr/>
        <p:txBody>
          <a:bodyPr>
            <a:normAutofit/>
          </a:bodyPr>
          <a:lstStyle/>
          <a:p>
            <a:fld id="{B6F15528-21DE-4FAA-801E-634DDDAF4B2B}" type="slidenum">
              <a:rPr lang="en-US" smtClean="0"/>
              <a:pPr/>
              <a:t>15</a:t>
            </a:fld>
            <a:endParaRPr lang="en-US"/>
          </a:p>
        </p:txBody>
      </p:sp>
    </p:spTree>
    <p:extLst>
      <p:ext uri="{BB962C8B-B14F-4D97-AF65-F5344CB8AC3E}">
        <p14:creationId xmlns="" xmlns:p14="http://schemas.microsoft.com/office/powerpoint/2010/main" val="28476137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9100EA0-F487-4F15-B0C7-5D5B1A493ED4}"/>
              </a:ext>
            </a:extLst>
          </p:cNvPr>
          <p:cNvSpPr>
            <a:spLocks noGrp="1"/>
          </p:cNvSpPr>
          <p:nvPr>
            <p:ph idx="1"/>
          </p:nvPr>
        </p:nvSpPr>
        <p:spPr>
          <a:xfrm>
            <a:off x="457200" y="548680"/>
            <a:ext cx="8229600" cy="5577483"/>
          </a:xfrm>
        </p:spPr>
        <p:txBody>
          <a:bodyPr>
            <a:normAutofit/>
          </a:bodyPr>
          <a:lstStyle/>
          <a:p>
            <a:pPr marL="0" indent="0">
              <a:buNone/>
            </a:pPr>
            <a:endParaRPr lang="sr-Cyrl-RS" dirty="0"/>
          </a:p>
          <a:p>
            <a:pPr marL="0" indent="0" algn="just">
              <a:buNone/>
            </a:pPr>
            <a:r>
              <a:rPr lang="sr-Cyrl-RS" sz="2200" dirty="0">
                <a:latin typeface="Tahoma" pitchFamily="34" charset="0"/>
                <a:ea typeface="Tahoma" pitchFamily="34" charset="0"/>
                <a:cs typeface="Tahoma" pitchFamily="34" charset="0"/>
              </a:rPr>
              <a:t>На крају желимо да Вам се захвалимо што сте издвојили време за читање ове презентације буџета. </a:t>
            </a:r>
          </a:p>
          <a:p>
            <a:pPr marL="0" indent="0" algn="just">
              <a:buNone/>
            </a:pPr>
            <a:endParaRPr lang="sr-Cyrl-RS" sz="2200" dirty="0">
              <a:latin typeface="Tahoma" pitchFamily="34" charset="0"/>
              <a:ea typeface="Tahoma" pitchFamily="34" charset="0"/>
              <a:cs typeface="Tahoma" pitchFamily="34" charset="0"/>
            </a:endParaRPr>
          </a:p>
          <a:p>
            <a:pPr marL="0" indent="0">
              <a:buNone/>
            </a:pPr>
            <a:r>
              <a:rPr lang="sr-Cyrl-RS" sz="2200" dirty="0">
                <a:latin typeface="Tahoma" pitchFamily="34" charset="0"/>
                <a:ea typeface="Tahoma" pitchFamily="34" charset="0"/>
                <a:cs typeface="Tahoma" pitchFamily="34" charset="0"/>
              </a:rPr>
              <a:t>Уколико сте заинтересовани да сагледате у целини Одлуку о буџету општине </a:t>
            </a:r>
            <a:r>
              <a:rPr lang="sr-Cyrl-RS" sz="2200" dirty="0" smtClean="0">
                <a:latin typeface="Tahoma" pitchFamily="34" charset="0"/>
                <a:ea typeface="Tahoma" pitchFamily="34" charset="0"/>
                <a:cs typeface="Tahoma" pitchFamily="34" charset="0"/>
              </a:rPr>
              <a:t>Бечеј за </a:t>
            </a:r>
            <a:r>
              <a:rPr lang="sr-Cyrl-RS" sz="2200" dirty="0" smtClean="0">
                <a:latin typeface="Tahoma" pitchFamily="34" charset="0"/>
                <a:ea typeface="Tahoma" pitchFamily="34" charset="0"/>
                <a:cs typeface="Tahoma" pitchFamily="34" charset="0"/>
              </a:rPr>
              <a:t>2019</a:t>
            </a:r>
            <a:r>
              <a:rPr lang="sr-Cyrl-RS" sz="2200" dirty="0" smtClean="0">
                <a:latin typeface="Tahoma" pitchFamily="34" charset="0"/>
                <a:ea typeface="Tahoma" pitchFamily="34" charset="0"/>
                <a:cs typeface="Tahoma" pitchFamily="34" charset="0"/>
              </a:rPr>
              <a:t>. годину</a:t>
            </a:r>
            <a:r>
              <a:rPr lang="sr-Cyrl-RS" sz="2200" dirty="0">
                <a:latin typeface="Tahoma" pitchFamily="34" charset="0"/>
                <a:ea typeface="Tahoma" pitchFamily="34" charset="0"/>
                <a:cs typeface="Tahoma" pitchFamily="34" charset="0"/>
              </a:rPr>
              <a:t>, исту можете преузети на следећем линку интернет странице општинске </a:t>
            </a:r>
            <a:r>
              <a:rPr lang="sr-Cyrl-RS" sz="2200" dirty="0" smtClean="0">
                <a:latin typeface="Tahoma" pitchFamily="34" charset="0"/>
                <a:ea typeface="Tahoma" pitchFamily="34" charset="0"/>
                <a:cs typeface="Tahoma" pitchFamily="34" charset="0"/>
              </a:rPr>
              <a:t>управе:</a:t>
            </a:r>
            <a:r>
              <a:rPr lang="en-US" dirty="0" smtClean="0">
                <a:hlinkClick r:id="rId2"/>
              </a:rPr>
              <a:t>http</a:t>
            </a:r>
            <a:r>
              <a:rPr lang="en-US" dirty="0" smtClean="0">
                <a:hlinkClick r:id="rId2"/>
              </a:rPr>
              <a:t>://www.becej.rs/wp-content/uploads/2019/01/BUDZET-2019.pdf</a:t>
            </a:r>
            <a:endParaRPr lang="en-US" dirty="0">
              <a:solidFill>
                <a:schemeClr val="accent1">
                  <a:lumMod val="75000"/>
                </a:schemeClr>
              </a:solidFill>
            </a:endParaRPr>
          </a:p>
        </p:txBody>
      </p:sp>
      <p:sp>
        <p:nvSpPr>
          <p:cNvPr id="4" name="Slide Number Placeholder 3">
            <a:extLst>
              <a:ext uri="{FF2B5EF4-FFF2-40B4-BE49-F238E27FC236}">
                <a16:creationId xmlns:a16="http://schemas.microsoft.com/office/drawing/2014/main" xmlns="" id="{98AE72C1-4469-43B7-B387-2085293C7666}"/>
              </a:ext>
            </a:extLst>
          </p:cNvPr>
          <p:cNvSpPr>
            <a:spLocks noGrp="1"/>
          </p:cNvSpPr>
          <p:nvPr>
            <p:ph type="sldNum" sz="quarter" idx="12"/>
          </p:nvPr>
        </p:nvSpPr>
        <p:spPr/>
        <p:txBody>
          <a:bodyPr>
            <a:normAutofit/>
          </a:bodyPr>
          <a:lstStyle/>
          <a:p>
            <a:fld id="{75FB0A07-249F-4345-993B-6AB4700608B8}" type="slidenum">
              <a:rPr lang="en-US" smtClean="0"/>
              <a:pPr/>
              <a:t>16</a:t>
            </a:fld>
            <a:endParaRPr lang="en-US"/>
          </a:p>
        </p:txBody>
      </p:sp>
    </p:spTree>
    <p:extLst>
      <p:ext uri="{BB962C8B-B14F-4D97-AF65-F5344CB8AC3E}">
        <p14:creationId xmlns="" xmlns:p14="http://schemas.microsoft.com/office/powerpoint/2010/main" val="13127686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066800" y="838200"/>
            <a:ext cx="3073152" cy="646331"/>
          </a:xfrm>
          <a:prstGeom prst="rect">
            <a:avLst/>
          </a:prstGeom>
          <a:noFill/>
        </p:spPr>
        <p:txBody>
          <a:bodyPr wrap="square" rtlCol="0">
            <a:spAutoFit/>
          </a:bodyPr>
          <a:lstStyle/>
          <a:p>
            <a:r>
              <a:rPr lang="sr-Cyrl-RS" sz="3600" b="1" dirty="0">
                <a:solidFill>
                  <a:schemeClr val="accent1">
                    <a:lumMod val="60000"/>
                    <a:lumOff val="40000"/>
                  </a:schemeClr>
                </a:solidFill>
              </a:rPr>
              <a:t>САДРЖАЈ</a:t>
            </a:r>
            <a:endParaRPr lang="en-US" sz="3600" b="1" dirty="0">
              <a:solidFill>
                <a:schemeClr val="accent1">
                  <a:lumMod val="60000"/>
                  <a:lumOff val="40000"/>
                </a:schemeClr>
              </a:solidFill>
            </a:endParaRPr>
          </a:p>
        </p:txBody>
      </p:sp>
      <p:sp>
        <p:nvSpPr>
          <p:cNvPr id="9" name="TextBox 8"/>
          <p:cNvSpPr txBox="1"/>
          <p:nvPr/>
        </p:nvSpPr>
        <p:spPr>
          <a:xfrm>
            <a:off x="1066800" y="1484531"/>
            <a:ext cx="7537648" cy="3785652"/>
          </a:xfrm>
          <a:prstGeom prst="rect">
            <a:avLst/>
          </a:prstGeom>
          <a:noFill/>
        </p:spPr>
        <p:txBody>
          <a:bodyPr wrap="square" rtlCol="0">
            <a:spAutoFit/>
          </a:bodyPr>
          <a:lstStyle/>
          <a:p>
            <a:pPr marL="342900" indent="-342900">
              <a:buFont typeface="+mj-lt"/>
              <a:buAutoNum type="arabicPeriod"/>
            </a:pPr>
            <a:r>
              <a:rPr lang="sr-Cyrl-RS" sz="1600" dirty="0">
                <a:latin typeface="Tahoma" pitchFamily="34" charset="0"/>
                <a:ea typeface="Tahoma" pitchFamily="34" charset="0"/>
                <a:cs typeface="Tahoma" pitchFamily="34" charset="0"/>
              </a:rPr>
              <a:t>Увод</a:t>
            </a:r>
          </a:p>
          <a:p>
            <a:pPr marL="342900" indent="-342900">
              <a:buFont typeface="+mj-lt"/>
              <a:buAutoNum type="arabicPeriod"/>
            </a:pPr>
            <a:r>
              <a:rPr lang="sr-Cyrl-RS" sz="1600" dirty="0">
                <a:latin typeface="Tahoma" pitchFamily="34" charset="0"/>
                <a:ea typeface="Tahoma" pitchFamily="34" charset="0"/>
                <a:cs typeface="Tahoma" pitchFamily="34" charset="0"/>
              </a:rPr>
              <a:t>Ко се финансира из буџета?</a:t>
            </a:r>
          </a:p>
          <a:p>
            <a:pPr marL="342900" indent="-342900">
              <a:buFont typeface="+mj-lt"/>
              <a:buAutoNum type="arabicPeriod"/>
            </a:pPr>
            <a:r>
              <a:rPr lang="sr-Cyrl-RS" sz="1600" dirty="0">
                <a:latin typeface="Tahoma" pitchFamily="34" charset="0"/>
                <a:ea typeface="Tahoma" pitchFamily="34" charset="0"/>
                <a:cs typeface="Tahoma" pitchFamily="34" charset="0"/>
              </a:rPr>
              <a:t>Како настаје буџет општине</a:t>
            </a:r>
            <a:r>
              <a:rPr lang="en-US" sz="1600" dirty="0">
                <a:latin typeface="Tahoma" pitchFamily="34" charset="0"/>
                <a:ea typeface="Tahoma" pitchFamily="34" charset="0"/>
                <a:cs typeface="Tahoma" pitchFamily="34" charset="0"/>
              </a:rPr>
              <a:t>?</a:t>
            </a:r>
            <a:endParaRPr lang="sr-Cyrl-RS" sz="1600" dirty="0">
              <a:latin typeface="Tahoma" pitchFamily="34" charset="0"/>
              <a:ea typeface="Tahoma" pitchFamily="34" charset="0"/>
              <a:cs typeface="Tahoma" pitchFamily="34" charset="0"/>
            </a:endParaRPr>
          </a:p>
          <a:p>
            <a:pPr marL="742950" lvl="1" indent="-285750">
              <a:buFont typeface="Arial" pitchFamily="34" charset="0"/>
              <a:buChar char="•"/>
            </a:pPr>
            <a:r>
              <a:rPr lang="sr-Cyrl-RS" sz="1600" dirty="0">
                <a:latin typeface="Tahoma" pitchFamily="34" charset="0"/>
                <a:ea typeface="Tahoma" pitchFamily="34" charset="0"/>
                <a:cs typeface="Tahoma" pitchFamily="34" charset="0"/>
              </a:rPr>
              <a:t>Појам буџета</a:t>
            </a:r>
          </a:p>
          <a:p>
            <a:pPr marL="800100" lvl="1" indent="-342900">
              <a:buFont typeface="Arial" pitchFamily="34" charset="0"/>
              <a:buChar char="•"/>
            </a:pPr>
            <a:r>
              <a:rPr lang="sr-Cyrl-RS" sz="1600" dirty="0">
                <a:latin typeface="Tahoma" pitchFamily="34" charset="0"/>
                <a:ea typeface="Tahoma" pitchFamily="34" charset="0"/>
                <a:cs typeface="Tahoma" pitchFamily="34" charset="0"/>
              </a:rPr>
              <a:t>Ко учествује у изради буџета</a:t>
            </a:r>
            <a:r>
              <a:rPr lang="en-US" sz="1600" dirty="0">
                <a:latin typeface="Tahoma" pitchFamily="34" charset="0"/>
                <a:ea typeface="Tahoma" pitchFamily="34" charset="0"/>
                <a:cs typeface="Tahoma" pitchFamily="34" charset="0"/>
              </a:rPr>
              <a:t>?</a:t>
            </a:r>
            <a:endParaRPr lang="sr-Cyrl-RS" sz="1600" dirty="0">
              <a:latin typeface="Tahoma" pitchFamily="34" charset="0"/>
              <a:ea typeface="Tahoma" pitchFamily="34" charset="0"/>
              <a:cs typeface="Tahoma" pitchFamily="34" charset="0"/>
            </a:endParaRPr>
          </a:p>
          <a:p>
            <a:pPr marL="800100" lvl="1" indent="-342900">
              <a:buFont typeface="Arial" pitchFamily="34" charset="0"/>
              <a:buChar char="•"/>
            </a:pPr>
            <a:r>
              <a:rPr lang="sr-Cyrl-RS" sz="1600" dirty="0">
                <a:latin typeface="Tahoma" pitchFamily="34" charset="0"/>
                <a:ea typeface="Tahoma" pitchFamily="34" charset="0"/>
                <a:cs typeface="Tahoma" pitchFamily="34" charset="0"/>
              </a:rPr>
              <a:t>На основу чега се доноси буџет</a:t>
            </a:r>
            <a:r>
              <a:rPr lang="en-US" sz="1600" dirty="0">
                <a:latin typeface="Tahoma" pitchFamily="34" charset="0"/>
                <a:ea typeface="Tahoma" pitchFamily="34" charset="0"/>
                <a:cs typeface="Tahoma" pitchFamily="34" charset="0"/>
              </a:rPr>
              <a:t>?</a:t>
            </a:r>
            <a:endParaRPr lang="sr-Cyrl-RS" sz="1600" dirty="0">
              <a:latin typeface="Tahoma" pitchFamily="34" charset="0"/>
              <a:ea typeface="Tahoma" pitchFamily="34" charset="0"/>
              <a:cs typeface="Tahoma" pitchFamily="34" charset="0"/>
            </a:endParaRPr>
          </a:p>
          <a:p>
            <a:pPr marL="342900" indent="-342900">
              <a:buFont typeface="+mj-lt"/>
              <a:buAutoNum type="arabicPeriod"/>
            </a:pPr>
            <a:r>
              <a:rPr lang="sr-Cyrl-RS" sz="1600" dirty="0">
                <a:latin typeface="Tahoma" pitchFamily="34" charset="0"/>
                <a:ea typeface="Tahoma" pitchFamily="34" charset="0"/>
                <a:cs typeface="Tahoma" pitchFamily="34" charset="0"/>
              </a:rPr>
              <a:t>Како се пуни градска каса?</a:t>
            </a:r>
          </a:p>
          <a:p>
            <a:pPr marL="742950" lvl="1" indent="-285750">
              <a:buFont typeface="Arial" panose="020B0604020202020204" pitchFamily="34" charset="0"/>
              <a:buChar char="•"/>
            </a:pPr>
            <a:r>
              <a:rPr lang="sr-Cyrl-RS" sz="1600" dirty="0">
                <a:latin typeface="Tahoma" pitchFamily="34" charset="0"/>
                <a:ea typeface="Tahoma" pitchFamily="34" charset="0"/>
                <a:cs typeface="Tahoma" pitchFamily="34" charset="0"/>
              </a:rPr>
              <a:t>Шта су приходи и примања буџета?</a:t>
            </a:r>
          </a:p>
          <a:p>
            <a:pPr marL="742950" lvl="1" indent="-285750">
              <a:buFont typeface="Arial" panose="020B0604020202020204" pitchFamily="34" charset="0"/>
              <a:buChar char="•"/>
            </a:pPr>
            <a:r>
              <a:rPr lang="sr-Cyrl-RS" sz="1600" dirty="0">
                <a:latin typeface="Tahoma" pitchFamily="34" charset="0"/>
                <a:ea typeface="Tahoma" pitchFamily="34" charset="0"/>
                <a:cs typeface="Tahoma" pitchFamily="34" charset="0"/>
              </a:rPr>
              <a:t>Структура прихода и примања</a:t>
            </a:r>
            <a:endParaRPr lang="en-US" sz="1600" dirty="0">
              <a:latin typeface="Tahoma" pitchFamily="34" charset="0"/>
              <a:ea typeface="Tahoma" pitchFamily="34" charset="0"/>
              <a:cs typeface="Tahoma" pitchFamily="34" charset="0"/>
            </a:endParaRPr>
          </a:p>
          <a:p>
            <a:pPr marL="342900" indent="-342900">
              <a:buFont typeface="+mj-lt"/>
              <a:buAutoNum type="arabicPeriod"/>
            </a:pPr>
            <a:r>
              <a:rPr lang="sr-Cyrl-RS" sz="1600" dirty="0" smtClean="0">
                <a:latin typeface="Tahoma" pitchFamily="34" charset="0"/>
                <a:ea typeface="Tahoma" pitchFamily="34" charset="0"/>
                <a:cs typeface="Tahoma" pitchFamily="34" charset="0"/>
              </a:rPr>
              <a:t>На </a:t>
            </a:r>
            <a:r>
              <a:rPr lang="sr-Cyrl-RS" sz="1600" dirty="0">
                <a:latin typeface="Tahoma" pitchFamily="34" charset="0"/>
                <a:ea typeface="Tahoma" pitchFamily="34" charset="0"/>
                <a:cs typeface="Tahoma" pitchFamily="34" charset="0"/>
              </a:rPr>
              <a:t>шта се троше јавна средства</a:t>
            </a:r>
            <a:r>
              <a:rPr lang="en-US" sz="1600" dirty="0">
                <a:latin typeface="Tahoma" pitchFamily="34" charset="0"/>
                <a:ea typeface="Tahoma" pitchFamily="34" charset="0"/>
                <a:cs typeface="Tahoma" pitchFamily="34" charset="0"/>
              </a:rPr>
              <a:t>?</a:t>
            </a:r>
            <a:endParaRPr lang="sr-Cyrl-RS" sz="1600" dirty="0">
              <a:latin typeface="Tahoma" pitchFamily="34" charset="0"/>
              <a:ea typeface="Tahoma" pitchFamily="34" charset="0"/>
              <a:cs typeface="Tahoma" pitchFamily="34" charset="0"/>
            </a:endParaRPr>
          </a:p>
          <a:p>
            <a:pPr marL="742950" lvl="1" indent="-285750">
              <a:buFont typeface="Arial" panose="020B0604020202020204" pitchFamily="34" charset="0"/>
              <a:buChar char="•"/>
            </a:pPr>
            <a:r>
              <a:rPr lang="ru-RU" sz="1600" dirty="0">
                <a:latin typeface="Tahoma" pitchFamily="34" charset="0"/>
                <a:ea typeface="Tahoma" pitchFamily="34" charset="0"/>
                <a:cs typeface="Tahoma" pitchFamily="34" charset="0"/>
              </a:rPr>
              <a:t>Шта су расходи и издаци буџета?</a:t>
            </a:r>
            <a:endParaRPr lang="sr-Cyrl-RS" sz="1600" dirty="0">
              <a:latin typeface="Tahoma" pitchFamily="34" charset="0"/>
              <a:ea typeface="Tahoma" pitchFamily="34" charset="0"/>
              <a:cs typeface="Tahoma" pitchFamily="34" charset="0"/>
            </a:endParaRPr>
          </a:p>
          <a:p>
            <a:pPr marL="742950" lvl="1" indent="-285750">
              <a:buFont typeface="Arial" panose="020B0604020202020204" pitchFamily="34" charset="0"/>
              <a:buChar char="•"/>
            </a:pPr>
            <a:r>
              <a:rPr lang="sr-Cyrl-RS" sz="1600" dirty="0">
                <a:latin typeface="Tahoma" pitchFamily="34" charset="0"/>
                <a:ea typeface="Tahoma" pitchFamily="34" charset="0"/>
                <a:cs typeface="Tahoma" pitchFamily="34" charset="0"/>
              </a:rPr>
              <a:t>Структура расхода и издатака</a:t>
            </a:r>
          </a:p>
          <a:p>
            <a:pPr marL="742950" lvl="1" indent="-285750">
              <a:buFont typeface="Arial" panose="020B0604020202020204" pitchFamily="34" charset="0"/>
              <a:buChar char="•"/>
            </a:pPr>
            <a:r>
              <a:rPr lang="sr-Cyrl-RS" sz="1600" dirty="0" smtClean="0">
                <a:latin typeface="Tahoma" pitchFamily="34" charset="0"/>
                <a:ea typeface="Tahoma" pitchFamily="34" charset="0"/>
                <a:cs typeface="Tahoma" pitchFamily="34" charset="0"/>
              </a:rPr>
              <a:t>Расходи </a:t>
            </a:r>
            <a:r>
              <a:rPr lang="sr-Cyrl-RS" sz="1600" dirty="0">
                <a:latin typeface="Tahoma" pitchFamily="34" charset="0"/>
                <a:ea typeface="Tahoma" pitchFamily="34" charset="0"/>
                <a:cs typeface="Tahoma" pitchFamily="34" charset="0"/>
              </a:rPr>
              <a:t>буџета по програмима</a:t>
            </a:r>
          </a:p>
          <a:p>
            <a:pPr marL="742950" lvl="1" indent="-285750">
              <a:buFont typeface="Arial" panose="020B0604020202020204" pitchFamily="34" charset="0"/>
              <a:buChar char="•"/>
            </a:pPr>
            <a:r>
              <a:rPr lang="sr-Cyrl-RS" sz="1600" dirty="0">
                <a:latin typeface="Tahoma" pitchFamily="34" charset="0"/>
                <a:ea typeface="Tahoma" pitchFamily="34" charset="0"/>
                <a:cs typeface="Tahoma" pitchFamily="34" charset="0"/>
              </a:rPr>
              <a:t>Расходи буџета расподељени по буџетским корисницима</a:t>
            </a:r>
          </a:p>
          <a:p>
            <a:pPr marL="742950" lvl="1" indent="-285750">
              <a:buFont typeface="Arial" panose="020B0604020202020204" pitchFamily="34" charset="0"/>
              <a:buChar char="•"/>
            </a:pPr>
            <a:r>
              <a:rPr lang="sr-Cyrl-RS" sz="1600" dirty="0" smtClean="0">
                <a:latin typeface="Tahoma" pitchFamily="34" charset="0"/>
                <a:ea typeface="Tahoma" pitchFamily="34" charset="0"/>
                <a:cs typeface="Tahoma" pitchFamily="34" charset="0"/>
              </a:rPr>
              <a:t>Најважнији </a:t>
            </a:r>
            <a:r>
              <a:rPr lang="sr-Cyrl-RS" sz="1600" dirty="0">
                <a:latin typeface="Tahoma" pitchFamily="34" charset="0"/>
                <a:ea typeface="Tahoma" pitchFamily="34" charset="0"/>
                <a:cs typeface="Tahoma" pitchFamily="34" charset="0"/>
              </a:rPr>
              <a:t>пројекти</a:t>
            </a:r>
            <a:r>
              <a:rPr lang="sr-Latn-RS" sz="1600" dirty="0">
                <a:latin typeface="Tahoma" pitchFamily="34" charset="0"/>
                <a:ea typeface="Tahoma" pitchFamily="34" charset="0"/>
                <a:cs typeface="Tahoma" pitchFamily="34" charset="0"/>
              </a:rPr>
              <a:t> </a:t>
            </a:r>
            <a:r>
              <a:rPr lang="sr-Cyrl-RS" sz="1600" dirty="0">
                <a:latin typeface="Tahoma" pitchFamily="34" charset="0"/>
                <a:ea typeface="Tahoma" pitchFamily="34" charset="0"/>
                <a:cs typeface="Tahoma" pitchFamily="34" charset="0"/>
              </a:rPr>
              <a:t>од интереса за локалну заједницу</a:t>
            </a:r>
          </a:p>
        </p:txBody>
      </p:sp>
      <p:sp>
        <p:nvSpPr>
          <p:cNvPr id="11" name="Slide Number Placeholder 10"/>
          <p:cNvSpPr>
            <a:spLocks noGrp="1"/>
          </p:cNvSpPr>
          <p:nvPr>
            <p:ph type="sldNum" sz="quarter" idx="12"/>
          </p:nvPr>
        </p:nvSpPr>
        <p:spPr/>
        <p:txBody>
          <a:bodyPr>
            <a:normAutofit/>
          </a:bodyPr>
          <a:lstStyle/>
          <a:p>
            <a:fld id="{B6F15528-21DE-4FAA-801E-634DDDAF4B2B}" type="slidenum">
              <a:rPr lang="en-US" smtClean="0"/>
              <a:pPr/>
              <a:t>2</a:t>
            </a:fld>
            <a:endParaRPr lang="en-US" dirty="0"/>
          </a:p>
        </p:txBody>
      </p:sp>
    </p:spTree>
    <p:extLst>
      <p:ext uri="{BB962C8B-B14F-4D97-AF65-F5344CB8AC3E}">
        <p14:creationId xmlns="" xmlns:p14="http://schemas.microsoft.com/office/powerpoint/2010/main" val="31378908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normAutofit/>
          </a:bodyPr>
          <a:lstStyle/>
          <a:p>
            <a:fld id="{B6F15528-21DE-4FAA-801E-634DDDAF4B2B}" type="slidenum">
              <a:rPr lang="en-US" smtClean="0"/>
              <a:pPr/>
              <a:t>3</a:t>
            </a:fld>
            <a:endParaRPr lang="en-US"/>
          </a:p>
        </p:txBody>
      </p:sp>
      <p:sp>
        <p:nvSpPr>
          <p:cNvPr id="3" name="TextBox 2"/>
          <p:cNvSpPr txBox="1"/>
          <p:nvPr/>
        </p:nvSpPr>
        <p:spPr>
          <a:xfrm>
            <a:off x="381000" y="352603"/>
            <a:ext cx="8382000" cy="5632311"/>
          </a:xfrm>
          <a:prstGeom prst="rect">
            <a:avLst/>
          </a:prstGeom>
          <a:noFill/>
        </p:spPr>
        <p:txBody>
          <a:bodyPr wrap="square" rtlCol="0">
            <a:spAutoFit/>
          </a:bodyPr>
          <a:lstStyle/>
          <a:p>
            <a:r>
              <a:rPr lang="sr-Cyrl-RS" dirty="0"/>
              <a:t>	</a:t>
            </a:r>
            <a:r>
              <a:rPr lang="sr-Cyrl-RS" b="1" dirty="0">
                <a:latin typeface="Tahoma" pitchFamily="34" charset="0"/>
                <a:ea typeface="Tahoma" pitchFamily="34" charset="0"/>
                <a:cs typeface="Tahoma" pitchFamily="34" charset="0"/>
              </a:rPr>
              <a:t>Драги суграђани и </a:t>
            </a:r>
            <a:r>
              <a:rPr lang="sr-Cyrl-RS" b="1" dirty="0" err="1">
                <a:latin typeface="Tahoma" pitchFamily="34" charset="0"/>
                <a:ea typeface="Tahoma" pitchFamily="34" charset="0"/>
                <a:cs typeface="Tahoma" pitchFamily="34" charset="0"/>
              </a:rPr>
              <a:t>суграђанке</a:t>
            </a:r>
            <a:r>
              <a:rPr lang="sr-Cyrl-RS" b="1" dirty="0">
                <a:latin typeface="Tahoma" pitchFamily="34" charset="0"/>
                <a:ea typeface="Tahoma" pitchFamily="34" charset="0"/>
                <a:cs typeface="Tahoma" pitchFamily="34" charset="0"/>
              </a:rPr>
              <a:t>,</a:t>
            </a:r>
          </a:p>
          <a:p>
            <a:endParaRPr lang="en-US" dirty="0">
              <a:latin typeface="Tahoma" pitchFamily="34" charset="0"/>
              <a:ea typeface="Tahoma" pitchFamily="34" charset="0"/>
              <a:cs typeface="Tahoma" pitchFamily="34" charset="0"/>
            </a:endParaRPr>
          </a:p>
          <a:p>
            <a:pPr algn="just"/>
            <a:r>
              <a:rPr lang="sr-Cyrl-RS" dirty="0">
                <a:latin typeface="Tahoma" pitchFamily="34" charset="0"/>
                <a:ea typeface="Tahoma" pitchFamily="34" charset="0"/>
                <a:cs typeface="Tahoma" pitchFamily="34" charset="0"/>
              </a:rPr>
              <a:t>	Основна сврха документа који је пред вама јесте да на што једноставнији и разумљивији начин објасни у које сврхе се користе јавни ресурси да би се задовољиле потребе грађана.</a:t>
            </a:r>
          </a:p>
          <a:p>
            <a:pPr algn="just"/>
            <a:r>
              <a:rPr lang="sr-Cyrl-RS" dirty="0">
                <a:latin typeface="Tahoma" pitchFamily="34" charset="0"/>
                <a:ea typeface="Tahoma" pitchFamily="34" charset="0"/>
                <a:cs typeface="Tahoma" pitchFamily="34" charset="0"/>
              </a:rPr>
              <a:t>	Грађански буџет представља сажет и јасан приказ Одлуке о буџету општине</a:t>
            </a:r>
            <a:r>
              <a:rPr lang="sr-Latn-RS" dirty="0">
                <a:solidFill>
                  <a:srgbClr val="FF0000"/>
                </a:solidFill>
                <a:latin typeface="Tahoma" pitchFamily="34" charset="0"/>
                <a:ea typeface="Tahoma" pitchFamily="34" charset="0"/>
                <a:cs typeface="Tahoma" pitchFamily="34" charset="0"/>
              </a:rPr>
              <a:t> </a:t>
            </a:r>
            <a:r>
              <a:rPr lang="sr-Cyrl-RS" dirty="0" smtClean="0">
                <a:solidFill>
                  <a:schemeClr val="tx1">
                    <a:lumMod val="95000"/>
                    <a:lumOff val="5000"/>
                  </a:schemeClr>
                </a:solidFill>
                <a:latin typeface="Tahoma" pitchFamily="34" charset="0"/>
                <a:ea typeface="Tahoma" pitchFamily="34" charset="0"/>
                <a:cs typeface="Tahoma" pitchFamily="34" charset="0"/>
              </a:rPr>
              <a:t>Бечеј </a:t>
            </a:r>
            <a:r>
              <a:rPr lang="sr-Cyrl-RS" dirty="0" smtClean="0">
                <a:latin typeface="Tahoma" pitchFamily="34" charset="0"/>
                <a:ea typeface="Tahoma" pitchFamily="34" charset="0"/>
                <a:cs typeface="Tahoma" pitchFamily="34" charset="0"/>
              </a:rPr>
              <a:t>за 2019. </a:t>
            </a:r>
            <a:r>
              <a:rPr lang="sr-Cyrl-RS" dirty="0">
                <a:latin typeface="Tahoma" pitchFamily="34" charset="0"/>
                <a:ea typeface="Tahoma" pitchFamily="34" charset="0"/>
                <a:cs typeface="Tahoma" pitchFamily="34" charset="0"/>
              </a:rPr>
              <a:t>годину, која је по својој форми веома обимна и тешка за разумевање због специфичних појмова и класификација које је чине. </a:t>
            </a:r>
          </a:p>
          <a:p>
            <a:pPr algn="just"/>
            <a:r>
              <a:rPr lang="sr-Cyrl-RS" dirty="0">
                <a:latin typeface="Tahoma" pitchFamily="34" charset="0"/>
                <a:ea typeface="Tahoma" pitchFamily="34" charset="0"/>
                <a:cs typeface="Tahoma" pitchFamily="34" charset="0"/>
              </a:rPr>
              <a:t>	Иако је немогуће објаснити целокупан буџет у овако краткој форми, искрено се надамо да ћемо на овај начин успети да вас информишемо о начину прикупљања јавних средстава и остваривања прихода и примања буџета општине, као и о начину планирања, расподеле и трошења буџетских средстава.</a:t>
            </a:r>
          </a:p>
          <a:p>
            <a:pPr algn="just"/>
            <a:r>
              <a:rPr lang="sr-Cyrl-RS" dirty="0">
                <a:latin typeface="Tahoma" pitchFamily="34" charset="0"/>
                <a:ea typeface="Tahoma" pitchFamily="34" charset="0"/>
                <a:cs typeface="Tahoma" pitchFamily="34" charset="0"/>
              </a:rPr>
              <a:t>	</a:t>
            </a:r>
            <a:r>
              <a:rPr lang="ru-RU" dirty="0">
                <a:latin typeface="Tahoma" pitchFamily="34" charset="0"/>
                <a:ea typeface="Tahoma" pitchFamily="34" charset="0"/>
                <a:cs typeface="Tahoma" pitchFamily="34" charset="0"/>
              </a:rPr>
              <a:t>Кроз овај транспарентан приступ настојимо да унапредимо разумевање и интересовање наших суграђана за локалне </a:t>
            </a:r>
            <a:r>
              <a:rPr lang="ru-RU" dirty="0" smtClean="0">
                <a:latin typeface="Tahoma" pitchFamily="34" charset="0"/>
                <a:ea typeface="Tahoma" pitchFamily="34" charset="0"/>
                <a:cs typeface="Tahoma" pitchFamily="34" charset="0"/>
              </a:rPr>
              <a:t>финансије</a:t>
            </a:r>
            <a:r>
              <a:rPr lang="ru-RU" dirty="0" smtClean="0">
                <a:latin typeface="Tahoma" pitchFamily="34" charset="0"/>
                <a:ea typeface="Tahoma" pitchFamily="34" charset="0"/>
                <a:cs typeface="Tahoma" pitchFamily="34" charset="0"/>
              </a:rPr>
              <a:t>.</a:t>
            </a:r>
          </a:p>
          <a:p>
            <a:pPr algn="just"/>
            <a:endParaRPr lang="sr-Cyrl-RS" dirty="0">
              <a:latin typeface="Tahoma" pitchFamily="34" charset="0"/>
              <a:ea typeface="Tahoma" pitchFamily="34" charset="0"/>
              <a:cs typeface="Tahoma" pitchFamily="34" charset="0"/>
            </a:endParaRPr>
          </a:p>
          <a:p>
            <a:pPr algn="r"/>
            <a:r>
              <a:rPr lang="sr-Cyrl-RS" dirty="0" smtClean="0">
                <a:latin typeface="Tahoma" pitchFamily="34" charset="0"/>
                <a:ea typeface="Tahoma" pitchFamily="34" charset="0"/>
                <a:cs typeface="Tahoma" pitchFamily="34" charset="0"/>
              </a:rPr>
              <a:t>Председник </a:t>
            </a:r>
            <a:r>
              <a:rPr lang="sr-Cyrl-RS" dirty="0" smtClean="0">
                <a:latin typeface="Tahoma" pitchFamily="34" charset="0"/>
                <a:ea typeface="Tahoma" pitchFamily="34" charset="0"/>
                <a:cs typeface="Tahoma" pitchFamily="34" charset="0"/>
              </a:rPr>
              <a:t>општине</a:t>
            </a:r>
            <a:endParaRPr lang="sr-Cyrl-RS" dirty="0" smtClean="0">
              <a:latin typeface="Tahoma" pitchFamily="34" charset="0"/>
              <a:ea typeface="Tahoma" pitchFamily="34" charset="0"/>
              <a:cs typeface="Tahoma" pitchFamily="34" charset="0"/>
            </a:endParaRPr>
          </a:p>
          <a:p>
            <a:pPr algn="r"/>
            <a:r>
              <a:rPr lang="sr-Cyrl-RS" dirty="0" smtClean="0">
                <a:latin typeface="Tahoma" pitchFamily="34" charset="0"/>
                <a:ea typeface="Tahoma" pitchFamily="34" charset="0"/>
                <a:cs typeface="Tahoma" pitchFamily="34" charset="0"/>
              </a:rPr>
              <a:t>Драган Тошић</a:t>
            </a:r>
          </a:p>
          <a:p>
            <a:pPr algn="r"/>
            <a:endParaRPr lang="en-US" dirty="0"/>
          </a:p>
        </p:txBody>
      </p:sp>
    </p:spTree>
    <p:extLst>
      <p:ext uri="{BB962C8B-B14F-4D97-AF65-F5344CB8AC3E}">
        <p14:creationId xmlns="" xmlns:p14="http://schemas.microsoft.com/office/powerpoint/2010/main" val="149683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D340D4-8AC3-4CCC-95D2-3C70E56EB850}"/>
              </a:ext>
            </a:extLst>
          </p:cNvPr>
          <p:cNvSpPr>
            <a:spLocks noGrp="1"/>
          </p:cNvSpPr>
          <p:nvPr>
            <p:ph type="title"/>
          </p:nvPr>
        </p:nvSpPr>
        <p:spPr>
          <a:xfrm>
            <a:off x="502920" y="764704"/>
            <a:ext cx="8183880" cy="720080"/>
          </a:xfrm>
        </p:spPr>
        <p:txBody>
          <a:bodyPr>
            <a:normAutofit/>
          </a:bodyPr>
          <a:lstStyle/>
          <a:p>
            <a:r>
              <a:rPr lang="ru-RU" sz="3000" b="1" dirty="0"/>
              <a:t>Ко се финансира из буџета?</a:t>
            </a:r>
            <a:endParaRPr lang="en-US" sz="3000" b="1" dirty="0"/>
          </a:p>
        </p:txBody>
      </p:sp>
      <p:sp>
        <p:nvSpPr>
          <p:cNvPr id="3" name="Slide Number Placeholder 2">
            <a:extLst>
              <a:ext uri="{FF2B5EF4-FFF2-40B4-BE49-F238E27FC236}">
                <a16:creationId xmlns:a16="http://schemas.microsoft.com/office/drawing/2014/main" xmlns="" id="{ACD7D842-73B9-40A3-ABB2-C428EB32B533}"/>
              </a:ext>
            </a:extLst>
          </p:cNvPr>
          <p:cNvSpPr>
            <a:spLocks noGrp="1"/>
          </p:cNvSpPr>
          <p:nvPr>
            <p:ph type="sldNum" sz="quarter" idx="12"/>
          </p:nvPr>
        </p:nvSpPr>
        <p:spPr/>
        <p:txBody>
          <a:bodyPr>
            <a:normAutofit/>
          </a:bodyPr>
          <a:lstStyle/>
          <a:p>
            <a:fld id="{B6F15528-21DE-4FAA-801E-634DDDAF4B2B}" type="slidenum">
              <a:rPr lang="en-US" smtClean="0"/>
              <a:pPr/>
              <a:t>4</a:t>
            </a:fld>
            <a:endParaRPr lang="en-US"/>
          </a:p>
        </p:txBody>
      </p:sp>
      <p:sp>
        <p:nvSpPr>
          <p:cNvPr id="6" name="Rectangle 3">
            <a:extLst>
              <a:ext uri="{FF2B5EF4-FFF2-40B4-BE49-F238E27FC236}">
                <a16:creationId xmlns:a16="http://schemas.microsoft.com/office/drawing/2014/main" xmlns="" id="{E8E6BB9E-9E63-4256-A299-A33CF3B2B58A}"/>
              </a:ext>
            </a:extLst>
          </p:cNvPr>
          <p:cNvSpPr txBox="1">
            <a:spLocks noChangeArrowheads="1"/>
          </p:cNvSpPr>
          <p:nvPr/>
        </p:nvSpPr>
        <p:spPr>
          <a:xfrm>
            <a:off x="457200" y="1520825"/>
            <a:ext cx="4038600" cy="2196207"/>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6350" defTabSz="209550">
              <a:buFontTx/>
              <a:buNone/>
            </a:pPr>
            <a:r>
              <a:rPr lang="ru-RU" altLang="en-US" sz="1700" b="1" dirty="0">
                <a:latin typeface="Tahoma" pitchFamily="34" charset="0"/>
                <a:ea typeface="Tahoma" pitchFamily="34" charset="0"/>
                <a:cs typeface="Tahoma" pitchFamily="34" charset="0"/>
              </a:rPr>
              <a:t>Директни корисници </a:t>
            </a:r>
            <a:r>
              <a:rPr lang="ru-RU" altLang="en-US" sz="1700" b="1" dirty="0" smtClean="0">
                <a:latin typeface="Tahoma" pitchFamily="34" charset="0"/>
                <a:ea typeface="Tahoma" pitchFamily="34" charset="0"/>
                <a:cs typeface="Tahoma" pitchFamily="34" charset="0"/>
              </a:rPr>
              <a:t>јавних </a:t>
            </a:r>
            <a:r>
              <a:rPr lang="ru-RU" altLang="en-US" sz="1700" b="1" dirty="0">
                <a:latin typeface="Tahoma" pitchFamily="34" charset="0"/>
                <a:ea typeface="Tahoma" pitchFamily="34" charset="0"/>
                <a:cs typeface="Tahoma" pitchFamily="34" charset="0"/>
              </a:rPr>
              <a:t>средстава:</a:t>
            </a:r>
          </a:p>
          <a:p>
            <a:pPr marL="0" indent="6350" defTabSz="209550">
              <a:buFontTx/>
              <a:buNone/>
            </a:pPr>
            <a:r>
              <a:rPr lang="ru-RU" altLang="en-US" sz="1700" dirty="0">
                <a:latin typeface="Tahoma" pitchFamily="34" charset="0"/>
                <a:ea typeface="Tahoma" pitchFamily="34" charset="0"/>
                <a:cs typeface="Tahoma" pitchFamily="34" charset="0"/>
              </a:rPr>
              <a:t>	- Скупштина општине</a:t>
            </a:r>
          </a:p>
          <a:p>
            <a:pPr marL="0" indent="6350" defTabSz="209550">
              <a:buFontTx/>
              <a:buNone/>
            </a:pPr>
            <a:r>
              <a:rPr lang="ru-RU" altLang="en-US" sz="1700" dirty="0">
                <a:latin typeface="Tahoma" pitchFamily="34" charset="0"/>
                <a:ea typeface="Tahoma" pitchFamily="34" charset="0"/>
                <a:cs typeface="Tahoma" pitchFamily="34" charset="0"/>
              </a:rPr>
              <a:t>	- Председник општине</a:t>
            </a:r>
          </a:p>
          <a:p>
            <a:pPr marL="0" indent="6350" defTabSz="209550">
              <a:buFontTx/>
              <a:buNone/>
            </a:pPr>
            <a:r>
              <a:rPr lang="ru-RU" altLang="en-US" sz="1700" dirty="0">
                <a:latin typeface="Tahoma" pitchFamily="34" charset="0"/>
                <a:ea typeface="Tahoma" pitchFamily="34" charset="0"/>
                <a:cs typeface="Tahoma" pitchFamily="34" charset="0"/>
              </a:rPr>
              <a:t>	- Општинско веће</a:t>
            </a:r>
          </a:p>
          <a:p>
            <a:pPr marL="0" indent="6350" defTabSz="209550">
              <a:buFontTx/>
              <a:buNone/>
            </a:pPr>
            <a:r>
              <a:rPr lang="ru-RU" altLang="en-US" sz="1700" dirty="0">
                <a:latin typeface="Tahoma" pitchFamily="34" charset="0"/>
                <a:ea typeface="Tahoma" pitchFamily="34" charset="0"/>
                <a:cs typeface="Tahoma" pitchFamily="34" charset="0"/>
              </a:rPr>
              <a:t>	- Општинска управа</a:t>
            </a:r>
          </a:p>
          <a:p>
            <a:pPr marL="0" indent="6350" defTabSz="209550">
              <a:buFontTx/>
              <a:buNone/>
            </a:pPr>
            <a:r>
              <a:rPr lang="ru-RU" altLang="en-US" sz="1700" dirty="0">
                <a:latin typeface="Tahoma" pitchFamily="34" charset="0"/>
                <a:ea typeface="Tahoma" pitchFamily="34" charset="0"/>
                <a:cs typeface="Tahoma" pitchFamily="34" charset="0"/>
              </a:rPr>
              <a:t>	- Правобранилаштво општине</a:t>
            </a:r>
          </a:p>
          <a:p>
            <a:pPr marL="0" indent="6350" defTabSz="209550">
              <a:buFontTx/>
              <a:buNone/>
            </a:pPr>
            <a:endParaRPr lang="sr-Latn-RS" altLang="en-US" sz="1700" dirty="0">
              <a:latin typeface="Tahoma" pitchFamily="34" charset="0"/>
              <a:ea typeface="Tahoma" pitchFamily="34" charset="0"/>
              <a:cs typeface="Tahoma" pitchFamily="34" charset="0"/>
            </a:endParaRPr>
          </a:p>
        </p:txBody>
      </p:sp>
      <p:sp>
        <p:nvSpPr>
          <p:cNvPr id="7" name="Rectangle 4">
            <a:extLst>
              <a:ext uri="{FF2B5EF4-FFF2-40B4-BE49-F238E27FC236}">
                <a16:creationId xmlns:a16="http://schemas.microsoft.com/office/drawing/2014/main" xmlns="" id="{30BCF7F3-A532-4695-8BE1-1BC6CE96B0B9}"/>
              </a:ext>
            </a:extLst>
          </p:cNvPr>
          <p:cNvSpPr>
            <a:spLocks noChangeArrowheads="1"/>
          </p:cNvSpPr>
          <p:nvPr/>
        </p:nvSpPr>
        <p:spPr bwMode="auto">
          <a:xfrm>
            <a:off x="4751388" y="1520824"/>
            <a:ext cx="4038600" cy="48355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indent="6350" defTabSz="209550">
              <a:defRPr>
                <a:solidFill>
                  <a:schemeClr val="tx1"/>
                </a:solidFill>
                <a:latin typeface="Calibri" panose="020F0502020204030204" pitchFamily="34" charset="0"/>
              </a:defRPr>
            </a:lvl1pPr>
            <a:lvl2pPr marL="1108075" indent="-285750" defTabSz="209550">
              <a:defRPr>
                <a:solidFill>
                  <a:schemeClr val="tx1"/>
                </a:solidFill>
                <a:latin typeface="Calibri" panose="020F0502020204030204" pitchFamily="34" charset="0"/>
              </a:defRPr>
            </a:lvl2pPr>
            <a:lvl3pPr marL="1508125" indent="-228600" defTabSz="209550">
              <a:defRPr>
                <a:solidFill>
                  <a:schemeClr val="tx1"/>
                </a:solidFill>
                <a:latin typeface="Calibri" panose="020F0502020204030204" pitchFamily="34" charset="0"/>
              </a:defRPr>
            </a:lvl3pPr>
            <a:lvl4pPr marL="1965325" indent="-228600" defTabSz="209550">
              <a:defRPr>
                <a:solidFill>
                  <a:schemeClr val="tx1"/>
                </a:solidFill>
                <a:latin typeface="Calibri" panose="020F0502020204030204" pitchFamily="34" charset="0"/>
              </a:defRPr>
            </a:lvl4pPr>
            <a:lvl5pPr marL="2422525" indent="-228600" defTabSz="209550">
              <a:defRPr>
                <a:solidFill>
                  <a:schemeClr val="tx1"/>
                </a:solidFill>
                <a:latin typeface="Calibri" panose="020F0502020204030204" pitchFamily="34" charset="0"/>
              </a:defRPr>
            </a:lvl5pPr>
            <a:lvl6pPr marL="2879725" indent="-228600" defTabSz="209550" eaLnBrk="0" fontAlgn="base" hangingPunct="0">
              <a:spcBef>
                <a:spcPct val="0"/>
              </a:spcBef>
              <a:spcAft>
                <a:spcPct val="0"/>
              </a:spcAft>
              <a:defRPr>
                <a:solidFill>
                  <a:schemeClr val="tx1"/>
                </a:solidFill>
                <a:latin typeface="Calibri" panose="020F0502020204030204" pitchFamily="34" charset="0"/>
              </a:defRPr>
            </a:lvl6pPr>
            <a:lvl7pPr marL="3336925" indent="-228600" defTabSz="209550" eaLnBrk="0" fontAlgn="base" hangingPunct="0">
              <a:spcBef>
                <a:spcPct val="0"/>
              </a:spcBef>
              <a:spcAft>
                <a:spcPct val="0"/>
              </a:spcAft>
              <a:defRPr>
                <a:solidFill>
                  <a:schemeClr val="tx1"/>
                </a:solidFill>
                <a:latin typeface="Calibri" panose="020F0502020204030204" pitchFamily="34" charset="0"/>
              </a:defRPr>
            </a:lvl7pPr>
            <a:lvl8pPr marL="3794125" indent="-228600" defTabSz="209550" eaLnBrk="0" fontAlgn="base" hangingPunct="0">
              <a:spcBef>
                <a:spcPct val="0"/>
              </a:spcBef>
              <a:spcAft>
                <a:spcPct val="0"/>
              </a:spcAft>
              <a:defRPr>
                <a:solidFill>
                  <a:schemeClr val="tx1"/>
                </a:solidFill>
                <a:latin typeface="Calibri" panose="020F0502020204030204" pitchFamily="34" charset="0"/>
              </a:defRPr>
            </a:lvl8pPr>
            <a:lvl9pPr marL="4251325" indent="-228600" defTabSz="209550" eaLnBrk="0" fontAlgn="base" hangingPunct="0">
              <a:spcBef>
                <a:spcPct val="0"/>
              </a:spcBef>
              <a:spcAft>
                <a:spcPct val="0"/>
              </a:spcAft>
              <a:defRPr>
                <a:solidFill>
                  <a:schemeClr val="tx1"/>
                </a:solidFill>
                <a:latin typeface="Calibri" panose="020F0502020204030204" pitchFamily="34" charset="0"/>
              </a:defRPr>
            </a:lvl9pPr>
          </a:lstStyle>
          <a:p>
            <a:pPr>
              <a:spcBef>
                <a:spcPct val="20000"/>
              </a:spcBef>
            </a:pPr>
            <a:r>
              <a:rPr lang="ru-RU" altLang="en-US" sz="1700" b="1" dirty="0">
                <a:latin typeface="Tahoma" pitchFamily="34" charset="0"/>
                <a:ea typeface="Tahoma" pitchFamily="34" charset="0"/>
                <a:cs typeface="Tahoma" pitchFamily="34" charset="0"/>
              </a:rPr>
              <a:t>Индиректни корисници јавних</a:t>
            </a:r>
            <a:r>
              <a:rPr lang="ru-RU" altLang="en-US" sz="1700" b="1" dirty="0" smtClean="0">
                <a:latin typeface="Tahoma" pitchFamily="34" charset="0"/>
                <a:ea typeface="Tahoma" pitchFamily="34" charset="0"/>
                <a:cs typeface="Tahoma" pitchFamily="34" charset="0"/>
              </a:rPr>
              <a:t> </a:t>
            </a:r>
            <a:r>
              <a:rPr lang="ru-RU" altLang="en-US" sz="1700" b="1" dirty="0">
                <a:latin typeface="Tahoma" pitchFamily="34" charset="0"/>
                <a:ea typeface="Tahoma" pitchFamily="34" charset="0"/>
                <a:cs typeface="Tahoma" pitchFamily="34" charset="0"/>
              </a:rPr>
              <a:t>средстава:</a:t>
            </a:r>
          </a:p>
          <a:p>
            <a:pPr>
              <a:spcBef>
                <a:spcPct val="20000"/>
              </a:spcBef>
            </a:pPr>
            <a:r>
              <a:rPr lang="ru-RU" altLang="en-US" sz="1700" dirty="0">
                <a:latin typeface="Tahoma" pitchFamily="34" charset="0"/>
                <a:ea typeface="Tahoma" pitchFamily="34" charset="0"/>
                <a:cs typeface="Tahoma" pitchFamily="34" charset="0"/>
              </a:rPr>
              <a:t>	</a:t>
            </a:r>
            <a:r>
              <a:rPr lang="ru-RU" altLang="en-US" sz="1700" dirty="0" smtClean="0">
                <a:latin typeface="Tahoma" pitchFamily="34" charset="0"/>
                <a:ea typeface="Tahoma" pitchFamily="34" charset="0"/>
                <a:cs typeface="Tahoma" pitchFamily="34" charset="0"/>
              </a:rPr>
              <a:t>- </a:t>
            </a:r>
            <a:r>
              <a:rPr lang="ru-RU" altLang="en-US" sz="1700" dirty="0">
                <a:latin typeface="Tahoma" pitchFamily="34" charset="0"/>
                <a:ea typeface="Tahoma" pitchFamily="34" charset="0"/>
                <a:cs typeface="Tahoma" pitchFamily="34" charset="0"/>
              </a:rPr>
              <a:t>Н</a:t>
            </a:r>
            <a:r>
              <a:rPr lang="ru-RU" altLang="en-US" sz="1700" dirty="0" smtClean="0">
                <a:latin typeface="Tahoma" pitchFamily="34" charset="0"/>
                <a:ea typeface="Tahoma" pitchFamily="34" charset="0"/>
                <a:cs typeface="Tahoma" pitchFamily="34" charset="0"/>
              </a:rPr>
              <a:t>ародна </a:t>
            </a:r>
            <a:r>
              <a:rPr lang="ru-RU" altLang="en-US" sz="1700" dirty="0">
                <a:latin typeface="Tahoma" pitchFamily="34" charset="0"/>
                <a:ea typeface="Tahoma" pitchFamily="34" charset="0"/>
                <a:cs typeface="Tahoma" pitchFamily="34" charset="0"/>
              </a:rPr>
              <a:t>библиотека</a:t>
            </a:r>
          </a:p>
          <a:p>
            <a:pPr>
              <a:lnSpc>
                <a:spcPct val="200000"/>
              </a:lnSpc>
              <a:spcBef>
                <a:spcPct val="20000"/>
              </a:spcBef>
            </a:pPr>
            <a:r>
              <a:rPr lang="ru-RU" altLang="en-US" sz="1700" dirty="0">
                <a:latin typeface="Tahoma" pitchFamily="34" charset="0"/>
                <a:ea typeface="Tahoma" pitchFamily="34" charset="0"/>
                <a:cs typeface="Tahoma" pitchFamily="34" charset="0"/>
              </a:rPr>
              <a:t>	- </a:t>
            </a:r>
            <a:r>
              <a:rPr lang="ru-RU" altLang="en-US" sz="1700" dirty="0" smtClean="0">
                <a:latin typeface="Tahoma" pitchFamily="34" charset="0"/>
                <a:ea typeface="Tahoma" pitchFamily="34" charset="0"/>
                <a:cs typeface="Tahoma" pitchFamily="34" charset="0"/>
              </a:rPr>
              <a:t>Градски </a:t>
            </a:r>
            <a:r>
              <a:rPr lang="ru-RU" altLang="en-US" sz="1700" dirty="0">
                <a:latin typeface="Tahoma" pitchFamily="34" charset="0"/>
                <a:ea typeface="Tahoma" pitchFamily="34" charset="0"/>
                <a:cs typeface="Tahoma" pitchFamily="34" charset="0"/>
              </a:rPr>
              <a:t>музеј</a:t>
            </a:r>
          </a:p>
          <a:p>
            <a:pPr>
              <a:lnSpc>
                <a:spcPct val="200000"/>
              </a:lnSpc>
              <a:spcBef>
                <a:spcPct val="20000"/>
              </a:spcBef>
            </a:pPr>
            <a:r>
              <a:rPr lang="ru-RU" altLang="en-US" sz="1700" dirty="0">
                <a:latin typeface="Tahoma" pitchFamily="34" charset="0"/>
                <a:ea typeface="Tahoma" pitchFamily="34" charset="0"/>
                <a:cs typeface="Tahoma" pitchFamily="34" charset="0"/>
              </a:rPr>
              <a:t>	</a:t>
            </a:r>
            <a:r>
              <a:rPr lang="ru-RU" altLang="en-US" sz="1700" dirty="0" smtClean="0">
                <a:latin typeface="Tahoma" pitchFamily="34" charset="0"/>
                <a:ea typeface="Tahoma" pitchFamily="34" charset="0"/>
                <a:cs typeface="Tahoma" pitchFamily="34" charset="0"/>
              </a:rPr>
              <a:t>- </a:t>
            </a:r>
            <a:r>
              <a:rPr lang="ru-RU" altLang="en-US" sz="1700" dirty="0" smtClean="0">
                <a:latin typeface="Tahoma" pitchFamily="34" charset="0"/>
                <a:ea typeface="Tahoma" pitchFamily="34" charset="0"/>
                <a:cs typeface="Tahoma" pitchFamily="34" charset="0"/>
              </a:rPr>
              <a:t>Градско </a:t>
            </a:r>
            <a:r>
              <a:rPr lang="ru-RU" altLang="en-US" sz="1700" dirty="0" smtClean="0">
                <a:latin typeface="Tahoma" pitchFamily="34" charset="0"/>
                <a:ea typeface="Tahoma" pitchFamily="34" charset="0"/>
                <a:cs typeface="Tahoma" pitchFamily="34" charset="0"/>
              </a:rPr>
              <a:t>позориште</a:t>
            </a:r>
            <a:endParaRPr lang="ru-RU" altLang="en-US" sz="1700" dirty="0">
              <a:latin typeface="Tahoma" pitchFamily="34" charset="0"/>
              <a:ea typeface="Tahoma" pitchFamily="34" charset="0"/>
              <a:cs typeface="Tahoma" pitchFamily="34" charset="0"/>
            </a:endParaRPr>
          </a:p>
          <a:p>
            <a:pPr>
              <a:lnSpc>
                <a:spcPct val="200000"/>
              </a:lnSpc>
              <a:spcBef>
                <a:spcPct val="20000"/>
              </a:spcBef>
            </a:pPr>
            <a:r>
              <a:rPr lang="ru-RU" altLang="en-US" sz="1700" dirty="0">
                <a:latin typeface="Tahoma" pitchFamily="34" charset="0"/>
                <a:ea typeface="Tahoma" pitchFamily="34" charset="0"/>
                <a:cs typeface="Tahoma" pitchFamily="34" charset="0"/>
              </a:rPr>
              <a:t>	</a:t>
            </a:r>
            <a:r>
              <a:rPr lang="ru-RU" altLang="en-US" sz="1700" dirty="0" smtClean="0">
                <a:latin typeface="Tahoma" pitchFamily="34" charset="0"/>
                <a:ea typeface="Tahoma" pitchFamily="34" charset="0"/>
                <a:cs typeface="Tahoma" pitchFamily="34" charset="0"/>
              </a:rPr>
              <a:t>- </a:t>
            </a:r>
            <a:r>
              <a:rPr lang="ru-RU" altLang="en-US" sz="1700" dirty="0">
                <a:latin typeface="Tahoma" pitchFamily="34" charset="0"/>
                <a:ea typeface="Tahoma" pitchFamily="34" charset="0"/>
                <a:cs typeface="Tahoma" pitchFamily="34" charset="0"/>
              </a:rPr>
              <a:t>Предшколска установа</a:t>
            </a:r>
          </a:p>
          <a:p>
            <a:pPr>
              <a:lnSpc>
                <a:spcPct val="200000"/>
              </a:lnSpc>
              <a:spcBef>
                <a:spcPct val="20000"/>
              </a:spcBef>
            </a:pPr>
            <a:r>
              <a:rPr lang="ru-RU" altLang="en-US" sz="1700" dirty="0">
                <a:latin typeface="Tahoma" pitchFamily="34" charset="0"/>
                <a:ea typeface="Tahoma" pitchFamily="34" charset="0"/>
                <a:cs typeface="Tahoma" pitchFamily="34" charset="0"/>
              </a:rPr>
              <a:t>	- Туристички организација </a:t>
            </a:r>
            <a:endParaRPr lang="ru-RU" altLang="en-US" sz="1700" dirty="0" smtClean="0">
              <a:latin typeface="Tahoma" pitchFamily="34" charset="0"/>
              <a:ea typeface="Tahoma" pitchFamily="34" charset="0"/>
              <a:cs typeface="Tahoma" pitchFamily="34" charset="0"/>
            </a:endParaRPr>
          </a:p>
          <a:p>
            <a:pPr>
              <a:lnSpc>
                <a:spcPct val="200000"/>
              </a:lnSpc>
              <a:spcBef>
                <a:spcPct val="20000"/>
              </a:spcBef>
            </a:pPr>
            <a:r>
              <a:rPr lang="ru-RU" altLang="en-US" sz="1700" dirty="0">
                <a:latin typeface="Tahoma" pitchFamily="34" charset="0"/>
                <a:ea typeface="Tahoma" pitchFamily="34" charset="0"/>
                <a:cs typeface="Tahoma" pitchFamily="34" charset="0"/>
              </a:rPr>
              <a:t>	- Спортски </a:t>
            </a:r>
            <a:r>
              <a:rPr lang="ru-RU" altLang="en-US" sz="1700" dirty="0" smtClean="0">
                <a:latin typeface="Tahoma" pitchFamily="34" charset="0"/>
                <a:ea typeface="Tahoma" pitchFamily="34" charset="0"/>
                <a:cs typeface="Tahoma" pitchFamily="34" charset="0"/>
              </a:rPr>
              <a:t>центар</a:t>
            </a:r>
          </a:p>
          <a:p>
            <a:pPr>
              <a:lnSpc>
                <a:spcPct val="200000"/>
              </a:lnSpc>
              <a:spcBef>
                <a:spcPct val="20000"/>
              </a:spcBef>
            </a:pPr>
            <a:r>
              <a:rPr lang="ru-RU" altLang="en-US" sz="1700" dirty="0" smtClean="0">
                <a:cs typeface="Calibri" panose="020F0502020204030204" pitchFamily="34" charset="0"/>
              </a:rPr>
              <a:t>    - Месне </a:t>
            </a:r>
            <a:r>
              <a:rPr lang="ru-RU" altLang="en-US" sz="1700" dirty="0">
                <a:cs typeface="Calibri" panose="020F0502020204030204" pitchFamily="34" charset="0"/>
              </a:rPr>
              <a:t>заједнице</a:t>
            </a:r>
          </a:p>
          <a:p>
            <a:pPr>
              <a:lnSpc>
                <a:spcPct val="200000"/>
              </a:lnSpc>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p:txBody>
      </p:sp>
      <p:sp>
        <p:nvSpPr>
          <p:cNvPr id="8" name="Rectangle 5">
            <a:extLst>
              <a:ext uri="{FF2B5EF4-FFF2-40B4-BE49-F238E27FC236}">
                <a16:creationId xmlns:a16="http://schemas.microsoft.com/office/drawing/2014/main" xmlns="" id="{734B072C-B864-4B5A-A0CD-62430F9C1C63}"/>
              </a:ext>
            </a:extLst>
          </p:cNvPr>
          <p:cNvSpPr>
            <a:spLocks noChangeArrowheads="1"/>
          </p:cNvSpPr>
          <p:nvPr/>
        </p:nvSpPr>
        <p:spPr bwMode="auto">
          <a:xfrm>
            <a:off x="472948" y="3789041"/>
            <a:ext cx="4038600" cy="230425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lstStyle>
            <a:lvl1pPr indent="6350" defTabSz="209550">
              <a:defRPr>
                <a:solidFill>
                  <a:schemeClr val="tx1"/>
                </a:solidFill>
                <a:latin typeface="Calibri" panose="020F0502020204030204" pitchFamily="34" charset="0"/>
              </a:defRPr>
            </a:lvl1pPr>
            <a:lvl2pPr marL="1108075" indent="-285750" defTabSz="209550">
              <a:defRPr>
                <a:solidFill>
                  <a:schemeClr val="tx1"/>
                </a:solidFill>
                <a:latin typeface="Calibri" panose="020F0502020204030204" pitchFamily="34" charset="0"/>
              </a:defRPr>
            </a:lvl2pPr>
            <a:lvl3pPr marL="1508125" indent="-228600" defTabSz="209550">
              <a:defRPr>
                <a:solidFill>
                  <a:schemeClr val="tx1"/>
                </a:solidFill>
                <a:latin typeface="Calibri" panose="020F0502020204030204" pitchFamily="34" charset="0"/>
              </a:defRPr>
            </a:lvl3pPr>
            <a:lvl4pPr marL="1965325" indent="-228600" defTabSz="209550">
              <a:defRPr>
                <a:solidFill>
                  <a:schemeClr val="tx1"/>
                </a:solidFill>
                <a:latin typeface="Calibri" panose="020F0502020204030204" pitchFamily="34" charset="0"/>
              </a:defRPr>
            </a:lvl4pPr>
            <a:lvl5pPr marL="2422525" indent="-228600" defTabSz="209550">
              <a:defRPr>
                <a:solidFill>
                  <a:schemeClr val="tx1"/>
                </a:solidFill>
                <a:latin typeface="Calibri" panose="020F0502020204030204" pitchFamily="34" charset="0"/>
              </a:defRPr>
            </a:lvl5pPr>
            <a:lvl6pPr marL="2879725" indent="-228600" defTabSz="209550" eaLnBrk="0" fontAlgn="base" hangingPunct="0">
              <a:spcBef>
                <a:spcPct val="0"/>
              </a:spcBef>
              <a:spcAft>
                <a:spcPct val="0"/>
              </a:spcAft>
              <a:defRPr>
                <a:solidFill>
                  <a:schemeClr val="tx1"/>
                </a:solidFill>
                <a:latin typeface="Calibri" panose="020F0502020204030204" pitchFamily="34" charset="0"/>
              </a:defRPr>
            </a:lvl6pPr>
            <a:lvl7pPr marL="3336925" indent="-228600" defTabSz="209550" eaLnBrk="0" fontAlgn="base" hangingPunct="0">
              <a:spcBef>
                <a:spcPct val="0"/>
              </a:spcBef>
              <a:spcAft>
                <a:spcPct val="0"/>
              </a:spcAft>
              <a:defRPr>
                <a:solidFill>
                  <a:schemeClr val="tx1"/>
                </a:solidFill>
                <a:latin typeface="Calibri" panose="020F0502020204030204" pitchFamily="34" charset="0"/>
              </a:defRPr>
            </a:lvl7pPr>
            <a:lvl8pPr marL="3794125" indent="-228600" defTabSz="209550" eaLnBrk="0" fontAlgn="base" hangingPunct="0">
              <a:spcBef>
                <a:spcPct val="0"/>
              </a:spcBef>
              <a:spcAft>
                <a:spcPct val="0"/>
              </a:spcAft>
              <a:defRPr>
                <a:solidFill>
                  <a:schemeClr val="tx1"/>
                </a:solidFill>
                <a:latin typeface="Calibri" panose="020F0502020204030204" pitchFamily="34" charset="0"/>
              </a:defRPr>
            </a:lvl8pPr>
            <a:lvl9pPr marL="4251325" indent="-228600" defTabSz="209550" eaLnBrk="0" fontAlgn="base" hangingPunct="0">
              <a:spcBef>
                <a:spcPct val="0"/>
              </a:spcBef>
              <a:spcAft>
                <a:spcPct val="0"/>
              </a:spcAft>
              <a:defRPr>
                <a:solidFill>
                  <a:schemeClr val="tx1"/>
                </a:solidFill>
                <a:latin typeface="Calibri" panose="020F0502020204030204" pitchFamily="34" charset="0"/>
              </a:defRPr>
            </a:lvl9pPr>
          </a:lstStyle>
          <a:p>
            <a:pPr>
              <a:spcBef>
                <a:spcPct val="20000"/>
              </a:spcBef>
            </a:pPr>
            <a:r>
              <a:rPr lang="ru-RU" altLang="en-US" sz="1700" b="1" dirty="0">
                <a:cs typeface="Calibri" panose="020F0502020204030204" pitchFamily="34" charset="0"/>
              </a:rPr>
              <a:t>Остали корисници јавних</a:t>
            </a:r>
            <a:r>
              <a:rPr lang="ru-RU" altLang="en-US" sz="1700" b="1" dirty="0" smtClean="0">
                <a:cs typeface="Calibri" panose="020F0502020204030204" pitchFamily="34" charset="0"/>
              </a:rPr>
              <a:t> </a:t>
            </a:r>
            <a:r>
              <a:rPr lang="ru-RU" altLang="en-US" sz="1700" b="1" dirty="0">
                <a:cs typeface="Calibri" panose="020F0502020204030204" pitchFamily="34" charset="0"/>
              </a:rPr>
              <a:t>средстава:</a:t>
            </a:r>
          </a:p>
          <a:p>
            <a:pPr>
              <a:spcBef>
                <a:spcPct val="20000"/>
              </a:spcBef>
            </a:pPr>
            <a:r>
              <a:rPr lang="ru-RU" altLang="en-US" sz="1700" dirty="0">
                <a:cs typeface="Calibri" panose="020F0502020204030204" pitchFamily="34" charset="0"/>
              </a:rPr>
              <a:t>	- Образовне институције (школе)</a:t>
            </a:r>
          </a:p>
          <a:p>
            <a:pPr>
              <a:spcBef>
                <a:spcPct val="20000"/>
              </a:spcBef>
            </a:pPr>
            <a:r>
              <a:rPr lang="ru-RU" altLang="en-US" sz="1700" dirty="0">
                <a:cs typeface="Calibri" panose="020F0502020204030204" pitchFamily="34" charset="0"/>
              </a:rPr>
              <a:t>	- Здравствене институције (</a:t>
            </a:r>
            <a:r>
              <a:rPr lang="ru-RU" altLang="en-US" sz="1700" dirty="0" smtClean="0">
                <a:cs typeface="Calibri" panose="020F0502020204030204" pitchFamily="34" charset="0"/>
              </a:rPr>
              <a:t>дом </a:t>
            </a:r>
            <a:r>
              <a:rPr lang="ru-RU" altLang="en-US" sz="1700" dirty="0">
                <a:cs typeface="Calibri" panose="020F0502020204030204" pitchFamily="34" charset="0"/>
              </a:rPr>
              <a:t>здравља)</a:t>
            </a:r>
          </a:p>
          <a:p>
            <a:pPr>
              <a:spcBef>
                <a:spcPct val="20000"/>
              </a:spcBef>
            </a:pPr>
            <a:r>
              <a:rPr lang="ru-RU" altLang="en-US" sz="1700" dirty="0">
                <a:cs typeface="Calibri" panose="020F0502020204030204" pitchFamily="34" charset="0"/>
              </a:rPr>
              <a:t>	- Социјалне институције (Центар за социјални рад)</a:t>
            </a:r>
          </a:p>
          <a:p>
            <a:pPr>
              <a:spcBef>
                <a:spcPct val="20000"/>
              </a:spcBef>
            </a:pPr>
            <a:r>
              <a:rPr lang="ru-RU" altLang="en-US" sz="1700" dirty="0">
                <a:cs typeface="Calibri" panose="020F0502020204030204" pitchFamily="34" charset="0"/>
              </a:rPr>
              <a:t>	- Непрофитне организације (удружења грађана, невладине организације, итд.)</a:t>
            </a: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a:p>
            <a:pPr>
              <a:spcBef>
                <a:spcPct val="20000"/>
              </a:spcBef>
            </a:pPr>
            <a:endParaRPr lang="ru-RU" altLang="en-US" sz="1600" dirty="0">
              <a:cs typeface="Calibri" panose="020F0502020204030204" pitchFamily="34" charset="0"/>
            </a:endParaRPr>
          </a:p>
        </p:txBody>
      </p:sp>
    </p:spTree>
    <p:extLst>
      <p:ext uri="{BB962C8B-B14F-4D97-AF65-F5344CB8AC3E}">
        <p14:creationId xmlns="" xmlns:p14="http://schemas.microsoft.com/office/powerpoint/2010/main" val="1187114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134"/>
            <a:ext cx="8229600" cy="794586"/>
          </a:xfrm>
        </p:spPr>
        <p:txBody>
          <a:bodyPr>
            <a:normAutofit/>
          </a:bodyPr>
          <a:lstStyle/>
          <a:p>
            <a:r>
              <a:rPr lang="sr-Cyrl-RS" sz="3000" b="1" dirty="0"/>
              <a:t>Како настаје буџет</a:t>
            </a:r>
            <a:r>
              <a:rPr lang="sr-Latn-RS" sz="3000" b="1" dirty="0"/>
              <a:t> </a:t>
            </a:r>
            <a:r>
              <a:rPr lang="sr-Cyrl-RS" sz="3000" b="1" dirty="0"/>
              <a:t>општине?</a:t>
            </a:r>
            <a:endParaRPr lang="en-US" sz="3000" b="1" dirty="0"/>
          </a:p>
        </p:txBody>
      </p:sp>
      <p:sp>
        <p:nvSpPr>
          <p:cNvPr id="3" name="Slide Number Placeholder 2"/>
          <p:cNvSpPr>
            <a:spLocks noGrp="1"/>
          </p:cNvSpPr>
          <p:nvPr>
            <p:ph type="sldNum" sz="quarter" idx="12"/>
          </p:nvPr>
        </p:nvSpPr>
        <p:spPr/>
        <p:txBody>
          <a:bodyPr>
            <a:normAutofit/>
          </a:bodyPr>
          <a:lstStyle/>
          <a:p>
            <a:fld id="{B6F15528-21DE-4FAA-801E-634DDDAF4B2B}" type="slidenum">
              <a:rPr lang="en-US" smtClean="0"/>
              <a:pPr/>
              <a:t>5</a:t>
            </a:fld>
            <a:endParaRPr lang="en-US"/>
          </a:p>
        </p:txBody>
      </p:sp>
      <p:sp>
        <p:nvSpPr>
          <p:cNvPr id="4" name="Rectangle 3">
            <a:extLst>
              <a:ext uri="{FF2B5EF4-FFF2-40B4-BE49-F238E27FC236}">
                <a16:creationId xmlns:a16="http://schemas.microsoft.com/office/drawing/2014/main" xmlns="" id="{85C6FDEC-5142-4586-B190-1B2F0895762E}"/>
              </a:ext>
            </a:extLst>
          </p:cNvPr>
          <p:cNvSpPr/>
          <p:nvPr/>
        </p:nvSpPr>
        <p:spPr>
          <a:xfrm>
            <a:off x="467543" y="908721"/>
            <a:ext cx="8208913" cy="4278094"/>
          </a:xfrm>
          <a:prstGeom prst="rect">
            <a:avLst/>
          </a:prstGeom>
        </p:spPr>
        <p:txBody>
          <a:bodyPr wrap="square">
            <a:spAutoFit/>
          </a:bodyPr>
          <a:lstStyle/>
          <a:p>
            <a:pPr algn="just"/>
            <a:r>
              <a:rPr lang="sr-Cyrl-RS" sz="1700" b="1" dirty="0">
                <a:latin typeface="Tahoma" pitchFamily="34" charset="0"/>
                <a:ea typeface="Tahoma" pitchFamily="34" charset="0"/>
                <a:cs typeface="Tahoma" pitchFamily="34" charset="0"/>
              </a:rPr>
              <a:t>БУЏЕТ </a:t>
            </a:r>
            <a:r>
              <a:rPr lang="sr-Cyrl-RS" sz="1700" dirty="0">
                <a:latin typeface="Tahoma" pitchFamily="34" charset="0"/>
                <a:ea typeface="Tahoma" pitchFamily="34" charset="0"/>
                <a:cs typeface="Tahoma" pitchFamily="34" charset="0"/>
              </a:rPr>
              <a:t>општине је правни документ који утврђује план прихода и примања и расхода и издатака града за буџетску, односно календарску годину</a:t>
            </a:r>
            <a:r>
              <a:rPr lang="sr-Cyrl-RS" sz="1700" dirty="0" smtClean="0">
                <a:latin typeface="Tahoma" pitchFamily="34" charset="0"/>
                <a:ea typeface="Tahoma" pitchFamily="34" charset="0"/>
                <a:cs typeface="Tahoma" pitchFamily="34" charset="0"/>
              </a:rPr>
              <a:t>.</a:t>
            </a:r>
            <a:endParaRPr lang="en-US" sz="1700" dirty="0">
              <a:latin typeface="Tahoma" pitchFamily="34" charset="0"/>
              <a:ea typeface="Tahoma" pitchFamily="34" charset="0"/>
              <a:cs typeface="Tahoma" pitchFamily="34" charset="0"/>
            </a:endParaRPr>
          </a:p>
          <a:p>
            <a:pPr algn="just"/>
            <a:r>
              <a:rPr lang="sr-Cyrl-RS" sz="1700" dirty="0">
                <a:latin typeface="Tahoma" pitchFamily="34" charset="0"/>
                <a:ea typeface="Tahoma" pitchFamily="34" charset="0"/>
                <a:cs typeface="Tahoma" pitchFamily="34" charset="0"/>
              </a:rPr>
              <a:t>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a:t>
            </a:r>
            <a:r>
              <a:rPr lang="sr-Cyrl-RS" sz="1700" dirty="0" smtClean="0">
                <a:latin typeface="Tahoma" pitchFamily="34" charset="0"/>
                <a:ea typeface="Tahoma" pitchFamily="34" charset="0"/>
                <a:cs typeface="Tahoma" pitchFamily="34" charset="0"/>
              </a:rPr>
              <a:t>.</a:t>
            </a:r>
            <a:endParaRPr lang="en-US" sz="1700" dirty="0">
              <a:latin typeface="Tahoma" pitchFamily="34" charset="0"/>
              <a:ea typeface="Tahoma" pitchFamily="34" charset="0"/>
              <a:cs typeface="Tahoma" pitchFamily="34" charset="0"/>
            </a:endParaRPr>
          </a:p>
          <a:p>
            <a:pPr algn="just"/>
            <a:r>
              <a:rPr lang="sr-Cyrl-RS" sz="1700" dirty="0">
                <a:latin typeface="Tahoma" pitchFamily="34" charset="0"/>
                <a:ea typeface="Tahoma" pitchFamily="34" charset="0"/>
                <a:cs typeface="Tahoma" pitchFamily="34" charset="0"/>
              </a:rPr>
              <a:t>Из општинског буџета се током године плаћају све обавезе локалне самоуправе. Исто тако у буџет се сливају приходи из којих се подмирују те обавезе. </a:t>
            </a:r>
            <a:endParaRPr lang="en-US" sz="1700" dirty="0">
              <a:latin typeface="Tahoma" pitchFamily="34" charset="0"/>
              <a:ea typeface="Tahoma" pitchFamily="34" charset="0"/>
              <a:cs typeface="Tahoma" pitchFamily="34" charset="0"/>
            </a:endParaRPr>
          </a:p>
          <a:p>
            <a:pPr algn="just"/>
            <a:r>
              <a:rPr lang="sr-Cyrl-RS" sz="1700" dirty="0">
                <a:latin typeface="Tahoma" pitchFamily="34" charset="0"/>
                <a:ea typeface="Tahoma" pitchFamily="34" charset="0"/>
                <a:cs typeface="Tahoma" pitchFamily="34" charset="0"/>
              </a:rPr>
              <a:t>Председник општине и локална управа спроводе општинску политику, а главна полуга те политике и развоја је управо буџет општине</a:t>
            </a:r>
            <a:r>
              <a:rPr lang="sr-Cyrl-RS" sz="1700" dirty="0" smtClean="0">
                <a:latin typeface="Tahoma" pitchFamily="34" charset="0"/>
                <a:ea typeface="Tahoma" pitchFamily="34" charset="0"/>
                <a:cs typeface="Tahoma" pitchFamily="34" charset="0"/>
              </a:rPr>
              <a:t>.</a:t>
            </a:r>
            <a:endParaRPr lang="en-US" sz="1700" dirty="0">
              <a:latin typeface="Tahoma" pitchFamily="34" charset="0"/>
              <a:ea typeface="Tahoma" pitchFamily="34" charset="0"/>
              <a:cs typeface="Tahoma" pitchFamily="34" charset="0"/>
            </a:endParaRPr>
          </a:p>
          <a:p>
            <a:pPr algn="just"/>
            <a:r>
              <a:rPr lang="sr-Cyrl-RS" sz="1700" dirty="0">
                <a:latin typeface="Tahoma" pitchFamily="34" charset="0"/>
                <a:ea typeface="Tahoma" pitchFamily="34" charset="0"/>
                <a:cs typeface="Tahoma" pitchFamily="34" charset="0"/>
              </a:rPr>
              <a:t>Приликом дефинисања овог, за </a:t>
            </a:r>
            <a:r>
              <a:rPr lang="sr-Cyrl-RS" sz="1700" dirty="0" smtClean="0">
                <a:latin typeface="Tahoma" pitchFamily="34" charset="0"/>
                <a:ea typeface="Tahoma" pitchFamily="34" charset="0"/>
                <a:cs typeface="Tahoma" pitchFamily="34" charset="0"/>
              </a:rPr>
              <a:t>Општину Бечеј најважнијег </a:t>
            </a:r>
            <a:r>
              <a:rPr lang="sr-Cyrl-RS" sz="1700" dirty="0">
                <a:latin typeface="Tahoma" pitchFamily="34" charset="0"/>
                <a:ea typeface="Tahoma" pitchFamily="34" charset="0"/>
                <a:cs typeface="Tahoma" pitchFamily="34" charset="0"/>
              </a:rPr>
              <a:t>документа, руководе се законским оквиром и прописима, стратешким приоритетима развоја и другим елементима</a:t>
            </a:r>
            <a:r>
              <a:rPr lang="sr-Cyrl-RS" sz="1700" dirty="0" smtClean="0">
                <a:latin typeface="Tahoma" pitchFamily="34" charset="0"/>
                <a:ea typeface="Tahoma" pitchFamily="34" charset="0"/>
                <a:cs typeface="Tahoma" pitchFamily="34" charset="0"/>
              </a:rPr>
              <a:t>.</a:t>
            </a:r>
            <a:endParaRPr lang="en-US" sz="1700" dirty="0">
              <a:latin typeface="Tahoma" pitchFamily="34" charset="0"/>
              <a:ea typeface="Tahoma" pitchFamily="34" charset="0"/>
              <a:cs typeface="Tahoma" pitchFamily="34" charset="0"/>
            </a:endParaRPr>
          </a:p>
          <a:p>
            <a:pPr algn="just"/>
            <a:r>
              <a:rPr lang="sr-Cyrl-RS" sz="1700" dirty="0">
                <a:latin typeface="Tahoma" pitchFamily="34" charset="0"/>
                <a:ea typeface="Tahoma" pitchFamily="34" charset="0"/>
                <a:cs typeface="Tahoma" pitchFamily="34" charset="0"/>
              </a:rPr>
              <a:t>Реалност је таква да постоје велике разлике између жеља и могућности, тако да креирање буџета подразумева утврђивање приоритета и прављење компромиса.</a:t>
            </a:r>
            <a:endParaRPr lang="en-US" sz="1700" dirty="0">
              <a:latin typeface="Tahoma" pitchFamily="34" charset="0"/>
              <a:ea typeface="Tahoma" pitchFamily="34" charset="0"/>
              <a:cs typeface="Tahoma" pitchFamily="34" charset="0"/>
            </a:endParaRPr>
          </a:p>
        </p:txBody>
      </p:sp>
    </p:spTree>
    <p:extLst>
      <p:ext uri="{BB962C8B-B14F-4D97-AF65-F5344CB8AC3E}">
        <p14:creationId xmlns="" xmlns:p14="http://schemas.microsoft.com/office/powerpoint/2010/main" val="26414405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820" y="148079"/>
            <a:ext cx="8229600" cy="1060243"/>
          </a:xfrm>
          <a:ln>
            <a:solidFill>
              <a:schemeClr val="bg2">
                <a:lumMod val="60000"/>
                <a:lumOff val="40000"/>
              </a:schemeClr>
            </a:solidFill>
          </a:ln>
        </p:spPr>
        <p:txBody>
          <a:bodyPr>
            <a:normAutofit/>
          </a:bodyPr>
          <a:lstStyle/>
          <a:p>
            <a:r>
              <a:rPr lang="sr-Cyrl-RS" sz="3000" b="1" dirty="0"/>
              <a:t>Ко све може да учествује у изради</a:t>
            </a:r>
            <a:r>
              <a:rPr lang="en-US" sz="3000" b="1" dirty="0"/>
              <a:t> </a:t>
            </a:r>
            <a:r>
              <a:rPr lang="sr-Cyrl-RS" sz="3000" b="1" dirty="0"/>
              <a:t>буџета</a:t>
            </a:r>
            <a:r>
              <a:rPr lang="en-US" sz="3000" b="1" dirty="0"/>
              <a:t>?</a:t>
            </a:r>
          </a:p>
        </p:txBody>
      </p:sp>
      <p:sp>
        <p:nvSpPr>
          <p:cNvPr id="4" name="Slide Number Placeholder 3"/>
          <p:cNvSpPr>
            <a:spLocks noGrp="1"/>
          </p:cNvSpPr>
          <p:nvPr>
            <p:ph type="sldNum" sz="quarter" idx="12"/>
          </p:nvPr>
        </p:nvSpPr>
        <p:spPr/>
        <p:txBody>
          <a:bodyPr>
            <a:normAutofit/>
          </a:bodyPr>
          <a:lstStyle/>
          <a:p>
            <a:fld id="{B6F15528-21DE-4FAA-801E-634DDDAF4B2B}" type="slidenum">
              <a:rPr lang="en-US" smtClean="0"/>
              <a:pPr/>
              <a:t>6</a:t>
            </a:fld>
            <a:endParaRPr lang="en-US"/>
          </a:p>
        </p:txBody>
      </p:sp>
      <p:graphicFrame>
        <p:nvGraphicFramePr>
          <p:cNvPr id="5" name="Diagram 4"/>
          <p:cNvGraphicFramePr/>
          <p:nvPr>
            <p:extLst>
              <p:ext uri="{D42A27DB-BD31-4B8C-83A1-F6EECF244321}">
                <p14:modId xmlns="" xmlns:p14="http://schemas.microsoft.com/office/powerpoint/2010/main" val="3328023802"/>
              </p:ext>
            </p:extLst>
          </p:nvPr>
        </p:nvGraphicFramePr>
        <p:xfrm>
          <a:off x="1259632" y="1484784"/>
          <a:ext cx="6537920" cy="4540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022278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138" y="490104"/>
            <a:ext cx="8229600" cy="850106"/>
          </a:xfrm>
        </p:spPr>
        <p:txBody>
          <a:bodyPr>
            <a:normAutofit/>
          </a:bodyPr>
          <a:lstStyle/>
          <a:p>
            <a:r>
              <a:rPr lang="sr-Cyrl-RS" sz="3000" b="1" dirty="0"/>
              <a:t>На основу чега се доноси буџет</a:t>
            </a:r>
            <a:r>
              <a:rPr lang="en-US" sz="3000" b="1" dirty="0"/>
              <a:t>?</a:t>
            </a:r>
          </a:p>
        </p:txBody>
      </p:sp>
      <p:sp>
        <p:nvSpPr>
          <p:cNvPr id="3" name="Slide Number Placeholder 2"/>
          <p:cNvSpPr>
            <a:spLocks noGrp="1"/>
          </p:cNvSpPr>
          <p:nvPr>
            <p:ph type="sldNum" sz="quarter" idx="12"/>
          </p:nvPr>
        </p:nvSpPr>
        <p:spPr/>
        <p:txBody>
          <a:bodyPr>
            <a:normAutofit/>
          </a:bodyPr>
          <a:lstStyle/>
          <a:p>
            <a:fld id="{B6F15528-21DE-4FAA-801E-634DDDAF4B2B}" type="slidenum">
              <a:rPr lang="en-US" smtClean="0"/>
              <a:pPr/>
              <a:t>7</a:t>
            </a:fld>
            <a:endParaRPr lang="en-US"/>
          </a:p>
        </p:txBody>
      </p:sp>
      <p:graphicFrame>
        <p:nvGraphicFramePr>
          <p:cNvPr id="4" name="Diagram 3"/>
          <p:cNvGraphicFramePr/>
          <p:nvPr>
            <p:extLst>
              <p:ext uri="{D42A27DB-BD31-4B8C-83A1-F6EECF244321}">
                <p14:modId xmlns="" xmlns:p14="http://schemas.microsoft.com/office/powerpoint/2010/main" val="2483100039"/>
              </p:ext>
            </p:extLst>
          </p:nvPr>
        </p:nvGraphicFramePr>
        <p:xfrm>
          <a:off x="539552" y="1700808"/>
          <a:ext cx="7749480" cy="45266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0069507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CDDC93-D5AD-48B0-BB79-531CB4017395}"/>
              </a:ext>
            </a:extLst>
          </p:cNvPr>
          <p:cNvSpPr>
            <a:spLocks noGrp="1"/>
          </p:cNvSpPr>
          <p:nvPr>
            <p:ph type="title"/>
          </p:nvPr>
        </p:nvSpPr>
        <p:spPr>
          <a:xfrm>
            <a:off x="457200" y="274638"/>
            <a:ext cx="8229600" cy="727180"/>
          </a:xfrm>
        </p:spPr>
        <p:txBody>
          <a:bodyPr>
            <a:normAutofit/>
          </a:bodyPr>
          <a:lstStyle/>
          <a:p>
            <a:r>
              <a:rPr lang="sr-Cyrl-RS" sz="2800" b="1" dirty="0"/>
              <a:t>Како се пуни општинска каса?</a:t>
            </a:r>
            <a:endParaRPr lang="sr-Latn-RS" sz="2800" b="1" dirty="0"/>
          </a:p>
        </p:txBody>
      </p:sp>
      <p:sp useBgFill="1">
        <p:nvSpPr>
          <p:cNvPr id="3" name="Content Placeholder 2">
            <a:extLst>
              <a:ext uri="{FF2B5EF4-FFF2-40B4-BE49-F238E27FC236}">
                <a16:creationId xmlns:a16="http://schemas.microsoft.com/office/drawing/2014/main" xmlns="" id="{ECDE529B-766F-4481-821E-386F21BF3AC4}"/>
              </a:ext>
            </a:extLst>
          </p:cNvPr>
          <p:cNvSpPr>
            <a:spLocks noGrp="1"/>
          </p:cNvSpPr>
          <p:nvPr>
            <p:ph idx="1"/>
          </p:nvPr>
        </p:nvSpPr>
        <p:spPr>
          <a:xfrm>
            <a:off x="571472" y="1001818"/>
            <a:ext cx="8286808" cy="5570454"/>
          </a:xfrm>
        </p:spPr>
        <p:txBody>
          <a:bodyPr>
            <a:normAutofit/>
          </a:bodyPr>
          <a:lstStyle/>
          <a:p>
            <a:pPr algn="just"/>
            <a:r>
              <a:rPr lang="sr-Cyrl-RS" sz="1700" dirty="0"/>
              <a:t>Укупни </a:t>
            </a:r>
            <a:r>
              <a:rPr lang="sr-Cyrl-RS" sz="1700" b="1" dirty="0"/>
              <a:t>јавни приходи и примања </a:t>
            </a:r>
            <a:r>
              <a:rPr lang="sr-Cyrl-RS" sz="1700" dirty="0"/>
              <a:t>општине</a:t>
            </a:r>
            <a:r>
              <a:rPr lang="sr-Cyrl-RS" sz="1700" dirty="0">
                <a:solidFill>
                  <a:srgbClr val="FF0000"/>
                </a:solidFill>
              </a:rPr>
              <a:t> </a:t>
            </a:r>
            <a:r>
              <a:rPr lang="sr-Cyrl-RS" sz="1700" dirty="0" smtClean="0"/>
              <a:t>Бечеј за </a:t>
            </a:r>
            <a:r>
              <a:rPr lang="sr-Cyrl-RS" sz="1700" dirty="0" smtClean="0"/>
              <a:t>2019.годину </a:t>
            </a:r>
            <a:r>
              <a:rPr lang="sr-Cyrl-RS" sz="1700" dirty="0"/>
              <a:t>износе</a:t>
            </a:r>
          </a:p>
          <a:p>
            <a:pPr algn="just"/>
            <a:endParaRPr lang="sr-Cyrl-RS" sz="1600" dirty="0"/>
          </a:p>
          <a:p>
            <a:pPr algn="just"/>
            <a:endParaRPr lang="en-GB" sz="1600" dirty="0"/>
          </a:p>
          <a:p>
            <a:pPr algn="just"/>
            <a:endParaRPr lang="en-GB" sz="1600" dirty="0"/>
          </a:p>
          <a:p>
            <a:pPr algn="just"/>
            <a:endParaRPr lang="en-GB" sz="1600" dirty="0"/>
          </a:p>
          <a:p>
            <a:pPr algn="just"/>
            <a:endParaRPr lang="sr-Cyrl-RS" sz="1600" dirty="0"/>
          </a:p>
          <a:p>
            <a:pPr algn="just"/>
            <a:endParaRPr lang="en-GB" sz="1600" dirty="0"/>
          </a:p>
          <a:p>
            <a:pPr algn="just"/>
            <a:r>
              <a:rPr lang="sr-Cyrl-RS" sz="1700" dirty="0"/>
              <a:t>Одлуком о буџету општине </a:t>
            </a:r>
            <a:r>
              <a:rPr lang="sr-Cyrl-RS" sz="1700" dirty="0" smtClean="0"/>
              <a:t>Бечеј за </a:t>
            </a:r>
            <a:r>
              <a:rPr lang="sr-Cyrl-RS" sz="1700" dirty="0" smtClean="0"/>
              <a:t>2019.годину </a:t>
            </a:r>
            <a:r>
              <a:rPr lang="sr-Cyrl-RS" sz="1700" dirty="0"/>
              <a:t>планирана су средства из буџета општине у износу од</a:t>
            </a:r>
            <a:r>
              <a:rPr lang="en-GB" sz="1700" dirty="0">
                <a:solidFill>
                  <a:srgbClr val="FF0000"/>
                </a:solidFill>
              </a:rPr>
              <a:t> </a:t>
            </a:r>
            <a:r>
              <a:rPr lang="sr-Cyrl-RS" sz="1700" dirty="0" smtClean="0"/>
              <a:t>1.365 </a:t>
            </a:r>
            <a:r>
              <a:rPr lang="sr-Cyrl-RS" sz="1700" dirty="0" smtClean="0"/>
              <a:t>милиона динара, </a:t>
            </a:r>
            <a:r>
              <a:rPr lang="sr-Cyrl-RS" sz="1700" dirty="0" smtClean="0"/>
              <a:t>средства из сопствених извора у </a:t>
            </a:r>
            <a:r>
              <a:rPr lang="sr-Cyrl-RS" sz="1700" dirty="0"/>
              <a:t>износу од </a:t>
            </a:r>
            <a:r>
              <a:rPr lang="sr-Cyrl-RS" sz="1700" dirty="0" smtClean="0"/>
              <a:t>34 </a:t>
            </a:r>
            <a:r>
              <a:rPr lang="sr-Cyrl-RS" sz="1700" dirty="0" smtClean="0"/>
              <a:t>милиона динара и средства из </a:t>
            </a:r>
            <a:r>
              <a:rPr lang="sr-Cyrl-RS" sz="1700" dirty="0" smtClean="0"/>
              <a:t>виших нивоа власти 579 </a:t>
            </a:r>
            <a:r>
              <a:rPr lang="sr-Cyrl-RS" sz="1700" dirty="0" smtClean="0"/>
              <a:t>милиона динара</a:t>
            </a:r>
          </a:p>
          <a:p>
            <a:pPr marL="0" indent="0" algn="just">
              <a:buNone/>
            </a:pPr>
            <a:r>
              <a:rPr lang="sr-Cyrl-RS" sz="1700" dirty="0" smtClean="0"/>
              <a:t> </a:t>
            </a:r>
            <a:endParaRPr lang="sr-Cyrl-RS" sz="1700" dirty="0"/>
          </a:p>
        </p:txBody>
      </p:sp>
      <p:sp>
        <p:nvSpPr>
          <p:cNvPr id="4" name="Slide Number Placeholder 3">
            <a:extLst>
              <a:ext uri="{FF2B5EF4-FFF2-40B4-BE49-F238E27FC236}">
                <a16:creationId xmlns:a16="http://schemas.microsoft.com/office/drawing/2014/main" xmlns="" id="{186E5D0E-B6F3-4167-8B33-0D307B0B28BD}"/>
              </a:ext>
            </a:extLst>
          </p:cNvPr>
          <p:cNvSpPr>
            <a:spLocks noGrp="1"/>
          </p:cNvSpPr>
          <p:nvPr>
            <p:ph type="sldNum" sz="quarter" idx="12"/>
          </p:nvPr>
        </p:nvSpPr>
        <p:spPr/>
        <p:txBody>
          <a:bodyPr>
            <a:normAutofit/>
          </a:bodyPr>
          <a:lstStyle/>
          <a:p>
            <a:fld id="{B6F15528-21DE-4FAA-801E-634DDDAF4B2B}" type="slidenum">
              <a:rPr lang="en-US" smtClean="0"/>
              <a:pPr/>
              <a:t>8</a:t>
            </a:fld>
            <a:endParaRPr lang="en-US"/>
          </a:p>
        </p:txBody>
      </p:sp>
      <p:graphicFrame>
        <p:nvGraphicFramePr>
          <p:cNvPr id="6" name="Diagram 5"/>
          <p:cNvGraphicFramePr/>
          <p:nvPr>
            <p:extLst>
              <p:ext uri="{D42A27DB-BD31-4B8C-83A1-F6EECF244321}">
                <p14:modId xmlns="" xmlns:p14="http://schemas.microsoft.com/office/powerpoint/2010/main" val="149489042"/>
              </p:ext>
            </p:extLst>
          </p:nvPr>
        </p:nvGraphicFramePr>
        <p:xfrm>
          <a:off x="971600" y="4452264"/>
          <a:ext cx="7272808" cy="17527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Equals 6">
            <a:extLst>
              <a:ext uri="{FF2B5EF4-FFF2-40B4-BE49-F238E27FC236}">
                <a16:creationId xmlns:a16="http://schemas.microsoft.com/office/drawing/2014/main" xmlns="" id="{CDB27E42-2A8D-4DD4-9160-578F8DDA6D84}"/>
              </a:ext>
            </a:extLst>
          </p:cNvPr>
          <p:cNvSpPr/>
          <p:nvPr/>
        </p:nvSpPr>
        <p:spPr>
          <a:xfrm>
            <a:off x="2609633" y="1735247"/>
            <a:ext cx="1047312" cy="978607"/>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pic>
        <p:nvPicPr>
          <p:cNvPr id="13" name="Picture 12">
            <a:extLst>
              <a:ext uri="{FF2B5EF4-FFF2-40B4-BE49-F238E27FC236}">
                <a16:creationId xmlns:a16="http://schemas.microsoft.com/office/drawing/2014/main" xmlns="" id="{166762BC-F4C2-481D-B9D2-3C8B403BB8B2}"/>
              </a:ext>
            </a:extLst>
          </p:cNvPr>
          <p:cNvPicPr>
            <a:picLocks noChangeAspect="1"/>
          </p:cNvPicPr>
          <p:nvPr/>
        </p:nvPicPr>
        <p:blipFill>
          <a:blip r:embed="rId7" cstate="print">
            <a:extLst>
              <a:ext uri="{28A0092B-C50C-407E-A947-70E740481C1C}">
                <a14:useLocalDpi xmlns="" xmlns:a14="http://schemas.microsoft.com/office/drawing/2010/main" val="0"/>
              </a:ext>
              <a:ext uri="{837473B0-CC2E-450A-ABE3-18F120FF3D39}">
                <a1611:picAttrSrcUrl xmlns:a1611="http://schemas.microsoft.com/office/drawing/2016/11/main" xmlns="" r:id="rId8"/>
              </a:ext>
            </a:extLst>
          </a:blip>
          <a:stretch>
            <a:fillRect/>
          </a:stretch>
        </p:blipFill>
        <p:spPr>
          <a:xfrm>
            <a:off x="827584" y="1476780"/>
            <a:ext cx="1633564" cy="1752751"/>
          </a:xfrm>
          <a:prstGeom prst="rect">
            <a:avLst/>
          </a:prstGeom>
        </p:spPr>
      </p:pic>
      <p:sp>
        <p:nvSpPr>
          <p:cNvPr id="14" name="TextBox 13">
            <a:extLst>
              <a:ext uri="{FF2B5EF4-FFF2-40B4-BE49-F238E27FC236}">
                <a16:creationId xmlns:a16="http://schemas.microsoft.com/office/drawing/2014/main" xmlns="" id="{9F752DEC-C823-4E33-9B74-2DB6D4AFC9BB}"/>
              </a:ext>
            </a:extLst>
          </p:cNvPr>
          <p:cNvSpPr txBox="1"/>
          <p:nvPr/>
        </p:nvSpPr>
        <p:spPr>
          <a:xfrm>
            <a:off x="3878844" y="1839830"/>
            <a:ext cx="4979436" cy="1323439"/>
          </a:xfrm>
          <a:prstGeom prst="rect">
            <a:avLst/>
          </a:prstGeom>
          <a:noFill/>
        </p:spPr>
        <p:txBody>
          <a:bodyPr wrap="square" rtlCol="0">
            <a:spAutoFit/>
          </a:bodyPr>
          <a:lstStyle/>
          <a:p>
            <a:r>
              <a:rPr lang="sr-Cyrl-RS" sz="4400" b="1" dirty="0" smtClean="0"/>
              <a:t>1.978 </a:t>
            </a:r>
            <a:r>
              <a:rPr lang="sr-Cyrl-RS" sz="3600" b="1" dirty="0" smtClean="0"/>
              <a:t>милиона</a:t>
            </a:r>
            <a:r>
              <a:rPr lang="sr-Cyrl-RS" sz="4400" b="1" dirty="0" smtClean="0"/>
              <a:t> </a:t>
            </a:r>
            <a:r>
              <a:rPr lang="sr-Cyrl-RS" sz="3600" b="1" dirty="0" smtClean="0"/>
              <a:t>динара</a:t>
            </a:r>
            <a:endParaRPr lang="en-US" sz="3600" b="1" dirty="0"/>
          </a:p>
        </p:txBody>
      </p:sp>
    </p:spTree>
    <p:extLst>
      <p:ext uri="{BB962C8B-B14F-4D97-AF65-F5344CB8AC3E}">
        <p14:creationId xmlns="" xmlns:p14="http://schemas.microsoft.com/office/powerpoint/2010/main" val="17044732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332656"/>
            <a:ext cx="8229600" cy="778098"/>
          </a:xfrm>
        </p:spPr>
        <p:txBody>
          <a:bodyPr>
            <a:normAutofit fontScale="90000"/>
          </a:bodyPr>
          <a:lstStyle/>
          <a:p>
            <a:r>
              <a:rPr lang="sr-Cyrl-RS" sz="3100" b="1" dirty="0"/>
              <a:t>Шта су приходи и примања буџета?</a:t>
            </a:r>
            <a:endParaRPr lang="en-US" sz="2200" b="1" dirty="0"/>
          </a:p>
        </p:txBody>
      </p:sp>
      <p:sp>
        <p:nvSpPr>
          <p:cNvPr id="3" name="Content Placeholder 2"/>
          <p:cNvSpPr>
            <a:spLocks noGrp="1"/>
          </p:cNvSpPr>
          <p:nvPr>
            <p:ph idx="1"/>
          </p:nvPr>
        </p:nvSpPr>
        <p:spPr>
          <a:xfrm>
            <a:off x="455168" y="1110754"/>
            <a:ext cx="8229600" cy="5414589"/>
          </a:xfrm>
        </p:spPr>
        <p:txBody>
          <a:bodyPr>
            <a:normAutofit/>
          </a:bodyPr>
          <a:lstStyle/>
          <a:p>
            <a:pPr lvl="0" algn="just">
              <a:buFont typeface="Wingdings" pitchFamily="2" charset="2"/>
              <a:buChar char="ü"/>
            </a:pPr>
            <a:r>
              <a:rPr lang="sr-Cyrl-RS" sz="1300" b="1" dirty="0">
                <a:latin typeface="Tahoma" pitchFamily="34" charset="0"/>
                <a:ea typeface="Tahoma" pitchFamily="34" charset="0"/>
                <a:cs typeface="Tahoma" pitchFamily="34" charset="0"/>
              </a:rPr>
              <a:t>ПОРЕСКИ ПРИХОДИ </a:t>
            </a:r>
            <a:r>
              <a:rPr lang="sr-Cyrl-RS" sz="1300" dirty="0" smtClean="0">
                <a:latin typeface="Tahoma" pitchFamily="34" charset="0"/>
                <a:ea typeface="Tahoma" pitchFamily="34" charset="0"/>
                <a:cs typeface="Tahoma" pitchFamily="34" charset="0"/>
              </a:rPr>
              <a:t>су врста јавних прихода које држава прикупља обавезним плаћањима пореских обвезника. </a:t>
            </a:r>
            <a:r>
              <a:rPr lang="sr-Cyrl-RS" sz="1300" dirty="0" smtClean="0">
                <a:latin typeface="Tahoma" pitchFamily="34" charset="0"/>
                <a:ea typeface="Tahoma" pitchFamily="34" charset="0"/>
                <a:cs typeface="Tahoma" pitchFamily="34" charset="0"/>
              </a:rPr>
              <a:t>обухватају </a:t>
            </a:r>
            <a:r>
              <a:rPr lang="sr-Cyrl-RS" sz="1300" dirty="0" smtClean="0">
                <a:latin typeface="Tahoma" pitchFamily="34" charset="0"/>
                <a:ea typeface="Tahoma" pitchFamily="34" charset="0"/>
                <a:cs typeface="Tahoma" pitchFamily="34" charset="0"/>
              </a:rPr>
              <a:t>77% </a:t>
            </a:r>
            <a:r>
              <a:rPr lang="sr-Cyrl-RS" sz="1300" dirty="0">
                <a:latin typeface="Tahoma" pitchFamily="34" charset="0"/>
                <a:ea typeface="Tahoma" pitchFamily="34" charset="0"/>
                <a:cs typeface="Tahoma" pitchFamily="34" charset="0"/>
              </a:rPr>
              <a:t>пореза на зараде (остатак припада буџету државе), порезе на приходе од самосталних делатности, </a:t>
            </a:r>
            <a:r>
              <a:rPr lang="sr-Cyrl-CS" sz="1300" dirty="0">
                <a:latin typeface="Tahoma" pitchFamily="34" charset="0"/>
                <a:ea typeface="Tahoma" pitchFamily="34" charset="0"/>
                <a:cs typeface="Tahoma" pitchFamily="34" charset="0"/>
              </a:rPr>
              <a:t>на приходе од пољопривреде и шумарства, непокретности, давања у закуп покретних ствари,</a:t>
            </a:r>
            <a:r>
              <a:rPr lang="sr-Latn-RS" sz="1300" dirty="0">
                <a:latin typeface="Tahoma" pitchFamily="34" charset="0"/>
                <a:ea typeface="Tahoma" pitchFamily="34" charset="0"/>
                <a:cs typeface="Tahoma" pitchFamily="34" charset="0"/>
              </a:rPr>
              <a:t> </a:t>
            </a:r>
            <a:r>
              <a:rPr lang="sr-Cyrl-CS" sz="1300" dirty="0">
                <a:latin typeface="Tahoma" pitchFamily="34" charset="0"/>
                <a:ea typeface="Tahoma" pitchFamily="34" charset="0"/>
                <a:cs typeface="Tahoma" pitchFamily="34" charset="0"/>
              </a:rPr>
              <a:t>порез на наслеђе и поклон, порез на пренос апсолутних права, које наплаћује Пореска управа Републике Србије. </a:t>
            </a:r>
            <a:r>
              <a:rPr lang="sr-Cyrl-CS" sz="1300" dirty="0" smtClean="0">
                <a:latin typeface="Tahoma" pitchFamily="34" charset="0"/>
                <a:ea typeface="Tahoma" pitchFamily="34" charset="0"/>
                <a:cs typeface="Tahoma" pitchFamily="34" charset="0"/>
              </a:rPr>
              <a:t>Затим, </a:t>
            </a:r>
            <a:r>
              <a:rPr lang="sr-Cyrl-CS" sz="1300" dirty="0">
                <a:latin typeface="Tahoma" pitchFamily="34" charset="0"/>
                <a:ea typeface="Tahoma" pitchFamily="34" charset="0"/>
                <a:cs typeface="Tahoma" pitchFamily="34" charset="0"/>
              </a:rPr>
              <a:t>порези на имовину и порези на добра и услуге које наплаћује локална пореска администрација. </a:t>
            </a:r>
          </a:p>
          <a:p>
            <a:pPr algn="just">
              <a:buFont typeface="Wingdings" pitchFamily="2" charset="2"/>
              <a:buChar char="ü"/>
            </a:pPr>
            <a:r>
              <a:rPr lang="sr-Cyrl-CS" sz="1300" b="1" dirty="0">
                <a:latin typeface="Tahoma" pitchFamily="34" charset="0"/>
                <a:ea typeface="Tahoma" pitchFamily="34" charset="0"/>
                <a:cs typeface="Tahoma" pitchFamily="34" charset="0"/>
              </a:rPr>
              <a:t>ДОНАЦИЈЕ И ТРАНСФЕРИ - </a:t>
            </a:r>
            <a:r>
              <a:rPr lang="sr-Cyrl-CS" sz="1300" b="1" i="1" dirty="0">
                <a:latin typeface="Tahoma" pitchFamily="34" charset="0"/>
                <a:ea typeface="Tahoma" pitchFamily="34" charset="0"/>
                <a:cs typeface="Tahoma" pitchFamily="34" charset="0"/>
              </a:rPr>
              <a:t>Донације</a:t>
            </a:r>
            <a:r>
              <a:rPr lang="sr-Cyrl-CS" sz="1300" b="1" dirty="0">
                <a:latin typeface="Tahoma" pitchFamily="34" charset="0"/>
                <a:ea typeface="Tahoma" pitchFamily="34" charset="0"/>
                <a:cs typeface="Tahoma" pitchFamily="34" charset="0"/>
              </a:rPr>
              <a:t> </a:t>
            </a:r>
            <a:r>
              <a:rPr lang="sr-Cyrl-CS" sz="1300" dirty="0">
                <a:latin typeface="Tahoma" pitchFamily="34" charset="0"/>
                <a:ea typeface="Tahoma" pitchFamily="34" charset="0"/>
                <a:cs typeface="Tahoma" pitchFamily="34" charset="0"/>
              </a:rPr>
              <a:t>се добијају од домаћих и страних инвеститора за различите пројекте. </a:t>
            </a:r>
            <a:r>
              <a:rPr lang="sr-Cyrl-CS" sz="1300" b="1" i="1" dirty="0">
                <a:latin typeface="Tahoma" pitchFamily="34" charset="0"/>
                <a:ea typeface="Tahoma" pitchFamily="34" charset="0"/>
                <a:cs typeface="Tahoma" pitchFamily="34" charset="0"/>
              </a:rPr>
              <a:t>Трансфери </a:t>
            </a:r>
            <a:r>
              <a:rPr lang="sr-Cyrl-CS" sz="1300" dirty="0">
                <a:latin typeface="Tahoma" pitchFamily="34" charset="0"/>
                <a:ea typeface="Tahoma" pitchFamily="34" charset="0"/>
                <a:cs typeface="Tahoma" pitchFamily="34" charset="0"/>
              </a:rPr>
              <a:t>представљају пренос новчаних средстава из буџета Републике (или АП). Општина сваке године добија одређени износ ненаменских средстава из буџета Републике, док се наменски трансфери добијају на основу учешћа на конкурсима за поједине пројекте од значаја за општину (као што је комасација, превоз ученика и студената, изградња вртића и сл.).</a:t>
            </a:r>
          </a:p>
          <a:p>
            <a:pPr algn="just">
              <a:buFont typeface="Wingdings" pitchFamily="2" charset="2"/>
              <a:buChar char="ü"/>
            </a:pPr>
            <a:r>
              <a:rPr lang="sr-Cyrl-RS" sz="1300" b="1" dirty="0">
                <a:latin typeface="Tahoma" pitchFamily="34" charset="0"/>
                <a:ea typeface="Tahoma" pitchFamily="34" charset="0"/>
                <a:cs typeface="Tahoma" pitchFamily="34" charset="0"/>
              </a:rPr>
              <a:t>НЕПОРЕСКИ ПРИХОДИ </a:t>
            </a:r>
            <a:r>
              <a:rPr lang="sr-Cyrl-RS" sz="1300" dirty="0">
                <a:latin typeface="Tahoma" pitchFamily="34" charset="0"/>
                <a:ea typeface="Tahoma" pitchFamily="34" charset="0"/>
                <a:cs typeface="Tahoma" pitchFamily="34" charset="0"/>
              </a:rPr>
              <a:t>прикупљају се од правних и физичких лица за коришћење јавних добара (накнаде), за пружање одређених јавних услуга (таксе), за кршењ</a:t>
            </a:r>
            <a:r>
              <a:rPr lang="en-US" sz="1300" dirty="0">
                <a:latin typeface="Tahoma" pitchFamily="34" charset="0"/>
                <a:ea typeface="Tahoma" pitchFamily="34" charset="0"/>
                <a:cs typeface="Tahoma" pitchFamily="34" charset="0"/>
              </a:rPr>
              <a:t>e </a:t>
            </a:r>
            <a:r>
              <a:rPr lang="sr-Cyrl-RS" sz="1300" dirty="0">
                <a:latin typeface="Tahoma" pitchFamily="34" charset="0"/>
                <a:ea typeface="Tahoma" pitchFamily="34" charset="0"/>
                <a:cs typeface="Tahoma" pitchFamily="34" charset="0"/>
              </a:rPr>
              <a:t>уговорених или законских одредби (пенали и казне), као и приходе који се остварују употребом јавне имовине (нпр. накнада за коришћење шумског и пољопривредног земљишта, минералних сировина, закуп пословног простора у јавној својини, накнада за коришћење грађевинског земљишта и сл.).</a:t>
            </a:r>
          </a:p>
          <a:p>
            <a:pPr algn="just">
              <a:buFont typeface="Wingdings" pitchFamily="2" charset="2"/>
              <a:buChar char="ü"/>
            </a:pPr>
            <a:r>
              <a:rPr lang="sr-Cyrl-RS" sz="1300" b="1" dirty="0">
                <a:latin typeface="Tahoma" pitchFamily="34" charset="0"/>
                <a:ea typeface="Tahoma" pitchFamily="34" charset="0"/>
                <a:cs typeface="Tahoma" pitchFamily="34" charset="0"/>
              </a:rPr>
              <a:t>ПРИМАЊА </a:t>
            </a:r>
            <a:r>
              <a:rPr lang="sr-Cyrl-RS" sz="1300" dirty="0" smtClean="0">
                <a:latin typeface="Tahoma" pitchFamily="34" charset="0"/>
                <a:ea typeface="Tahoma" pitchFamily="34" charset="0"/>
                <a:cs typeface="Tahoma" pitchFamily="34" charset="0"/>
              </a:rPr>
              <a:t>су средства које општина остварује продајом непокретних и </a:t>
            </a:r>
            <a:r>
              <a:rPr lang="sr-Cyrl-RS" sz="1300" dirty="0">
                <a:latin typeface="Tahoma" pitchFamily="34" charset="0"/>
                <a:ea typeface="Tahoma" pitchFamily="34" charset="0"/>
                <a:cs typeface="Tahoma" pitchFamily="34" charset="0"/>
              </a:rPr>
              <a:t>покретних ствари у власништву </a:t>
            </a:r>
            <a:r>
              <a:rPr lang="sr-Cyrl-RS" sz="1300" dirty="0" smtClean="0">
                <a:latin typeface="Tahoma" pitchFamily="34" charset="0"/>
                <a:ea typeface="Tahoma" pitchFamily="34" charset="0"/>
                <a:cs typeface="Tahoma" pitchFamily="34" charset="0"/>
              </a:rPr>
              <a:t>општине, као и продајом финансијске имовине и задуживањем.</a:t>
            </a:r>
            <a:endParaRPr lang="sr-Cyrl-RS" sz="1300" dirty="0">
              <a:latin typeface="Tahoma" pitchFamily="34" charset="0"/>
              <a:ea typeface="Tahoma" pitchFamily="34" charset="0"/>
              <a:cs typeface="Tahoma" pitchFamily="34" charset="0"/>
            </a:endParaRPr>
          </a:p>
          <a:p>
            <a:pPr algn="just">
              <a:buFont typeface="Wingdings" pitchFamily="2" charset="2"/>
              <a:buChar char="ü"/>
            </a:pPr>
            <a:r>
              <a:rPr lang="ru-RU" sz="1300" b="1" dirty="0" smtClean="0">
                <a:latin typeface="Tahoma" pitchFamily="34" charset="0"/>
                <a:ea typeface="Tahoma" pitchFamily="34" charset="0"/>
                <a:cs typeface="Tahoma" pitchFamily="34" charset="0"/>
              </a:rPr>
              <a:t>ПРЕНЕТА </a:t>
            </a:r>
            <a:r>
              <a:rPr lang="ru-RU" sz="1300" b="1" dirty="0">
                <a:latin typeface="Tahoma" pitchFamily="34" charset="0"/>
                <a:ea typeface="Tahoma" pitchFamily="34" charset="0"/>
                <a:cs typeface="Tahoma" pitchFamily="34" charset="0"/>
              </a:rPr>
              <a:t>СРЕДСТВА ИЗ РАНИЈИХ ГОДИНА </a:t>
            </a:r>
            <a:r>
              <a:rPr lang="ru-RU" sz="1300" dirty="0">
                <a:latin typeface="Tahoma" pitchFamily="34" charset="0"/>
                <a:ea typeface="Tahoma" pitchFamily="34" charset="0"/>
                <a:cs typeface="Tahoma" pitchFamily="34" charset="0"/>
              </a:rPr>
              <a:t>представљају нераспоређени вишак прихода из ранијих година.</a:t>
            </a:r>
          </a:p>
          <a:p>
            <a:pPr algn="just">
              <a:buFont typeface="Wingdings" pitchFamily="2" charset="2"/>
              <a:buChar char="ü"/>
            </a:pPr>
            <a:r>
              <a:rPr lang="ru-RU" sz="1300" b="1" dirty="0">
                <a:latin typeface="Tahoma" pitchFamily="34" charset="0"/>
                <a:ea typeface="Tahoma" pitchFamily="34" charset="0"/>
                <a:cs typeface="Tahoma" pitchFamily="34" charset="0"/>
              </a:rPr>
              <a:t>ОСТАЛИ ПРИХОДИ </a:t>
            </a:r>
            <a:r>
              <a:rPr lang="ru-RU" sz="1300" dirty="0">
                <a:latin typeface="Tahoma" pitchFamily="34" charset="0"/>
                <a:ea typeface="Tahoma" pitchFamily="34" charset="0"/>
                <a:cs typeface="Tahoma" pitchFamily="34" charset="0"/>
              </a:rPr>
              <a:t>обухватају трансфере од физичких и правних лица у корист општине, као и све неодређене и мешовите приходе.</a:t>
            </a:r>
            <a:endParaRPr lang="en-US" sz="1300" dirty="0">
              <a:latin typeface="Tahoma" pitchFamily="34" charset="0"/>
              <a:ea typeface="Tahoma" pitchFamily="34" charset="0"/>
              <a:cs typeface="Tahoma" pitchFamily="34" charset="0"/>
            </a:endParaRPr>
          </a:p>
          <a:p>
            <a:pPr lvl="0">
              <a:buFont typeface="Wingdings" pitchFamily="2" charset="2"/>
              <a:buChar char="ü"/>
            </a:pPr>
            <a:endParaRPr lang="sr-Cyrl-CS" sz="1200" dirty="0"/>
          </a:p>
        </p:txBody>
      </p:sp>
      <p:sp>
        <p:nvSpPr>
          <p:cNvPr id="4" name="Slide Number Placeholder 3"/>
          <p:cNvSpPr>
            <a:spLocks noGrp="1"/>
          </p:cNvSpPr>
          <p:nvPr>
            <p:ph type="sldNum" sz="quarter" idx="12"/>
          </p:nvPr>
        </p:nvSpPr>
        <p:spPr/>
        <p:txBody>
          <a:bodyPr>
            <a:normAutofit/>
          </a:bodyPr>
          <a:lstStyle/>
          <a:p>
            <a:fld id="{B6F15528-21DE-4FAA-801E-634DDDAF4B2B}" type="slidenum">
              <a:rPr lang="en-US" smtClean="0"/>
              <a:pPr/>
              <a:t>9</a:t>
            </a:fld>
            <a:endParaRPr lang="en-US"/>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3657</TotalTime>
  <Words>1390</Words>
  <Application>Microsoft Office PowerPoint</Application>
  <PresentationFormat>On-screen Show (4:3)</PresentationFormat>
  <Paragraphs>268</Paragraphs>
  <Slides>16</Slides>
  <Notes>2</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Custom Design</vt:lpstr>
      <vt:lpstr>Aspect</vt:lpstr>
      <vt:lpstr>ОПШТИНА БЕЧЕЈ </vt:lpstr>
      <vt:lpstr>Slide 2</vt:lpstr>
      <vt:lpstr>Slide 3</vt:lpstr>
      <vt:lpstr>Ко се финансира из буџета?</vt:lpstr>
      <vt:lpstr>Како настаје буџет општине?</vt:lpstr>
      <vt:lpstr>Ко све може да учествује у изради буџета?</vt:lpstr>
      <vt:lpstr>На основу чега се доноси буџет?</vt:lpstr>
      <vt:lpstr>Како се пуни општинска каса?</vt:lpstr>
      <vt:lpstr>Шта су приходи и примања буџета?</vt:lpstr>
      <vt:lpstr>Структура планираних прихода и примања за 2019. годину</vt:lpstr>
      <vt:lpstr>На шта се троше јавна средства?</vt:lpstr>
      <vt:lpstr>Шта су расходи и издаци буџета?</vt:lpstr>
      <vt:lpstr>Структура планираних расхода и издатака буџета за 2019. годину</vt:lpstr>
      <vt:lpstr>Расходи буџета по програмима</vt:lpstr>
      <vt:lpstr>Расходи буџета расподељени по буџетским корисницима</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ОПШТИНА КОВИН</dc:title>
  <dc:creator>stojkovici</dc:creator>
  <cp:lastModifiedBy>Korisnik</cp:lastModifiedBy>
  <cp:revision>398</cp:revision>
  <cp:lastPrinted>2018-02-22T11:26:02Z</cp:lastPrinted>
  <dcterms:created xsi:type="dcterms:W3CDTF">2006-08-16T00:00:00Z</dcterms:created>
  <dcterms:modified xsi:type="dcterms:W3CDTF">2019-11-21T11:51:07Z</dcterms:modified>
</cp:coreProperties>
</file>