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  <p:sldMasterId id="2147483800" r:id="rId5"/>
  </p:sldMasterIdLst>
  <p:notesMasterIdLst>
    <p:notesMasterId r:id="rId21"/>
  </p:notesMasterIdLst>
  <p:handoutMasterIdLst>
    <p:handoutMasterId r:id="rId22"/>
  </p:handoutMasterIdLst>
  <p:sldIdLst>
    <p:sldId id="256" r:id="rId6"/>
    <p:sldId id="259" r:id="rId7"/>
    <p:sldId id="275" r:id="rId8"/>
    <p:sldId id="262" r:id="rId9"/>
    <p:sldId id="287" r:id="rId10"/>
    <p:sldId id="261" r:id="rId11"/>
    <p:sldId id="263" r:id="rId12"/>
    <p:sldId id="284" r:id="rId13"/>
    <p:sldId id="264" r:id="rId14"/>
    <p:sldId id="266" r:id="rId15"/>
    <p:sldId id="285" r:id="rId16"/>
    <p:sldId id="268" r:id="rId17"/>
    <p:sldId id="271" r:id="rId18"/>
    <p:sldId id="278" r:id="rId19"/>
    <p:sldId id="291" r:id="rId20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2" clrIdx="1">
    <p:extLst/>
  </p:cmAuthor>
  <p:cmAuthor id="2" name="Milena Radomirovic" initials="MR" lastIdx="24" clrIdx="2">
    <p:extLst/>
  </p:cmAuthor>
  <p:cmAuthor id="3" name="Tatjana Milivojevic" initials="TM" lastIdx="1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 smtClean="0"/>
            <a:t>Председник општине</a:t>
          </a:r>
          <a:endParaRPr lang="sr-Cyrl-RS" sz="1600" dirty="0"/>
        </a:p>
        <a:p>
          <a:r>
            <a:rPr lang="sr-Cyrl-RS" sz="1600" dirty="0" smtClean="0"/>
            <a:t>Општинско </a:t>
          </a:r>
          <a:r>
            <a:rPr lang="sr-Cyrl-RS" sz="1600" dirty="0"/>
            <a:t>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</a:p>
        <a:p>
          <a:r>
            <a:rPr lang="sr-Cyrl-RS" sz="1600" dirty="0" smtClean="0"/>
            <a:t>Правобранилаштво</a:t>
          </a:r>
        </a:p>
        <a:p>
          <a:r>
            <a:rPr lang="sr-Cyrl-RS" sz="1600" dirty="0" smtClean="0"/>
            <a:t>Општинска управа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3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3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3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3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r>
            <a:rPr lang="sr-Cyrl-RS" sz="1300" dirty="0">
              <a:solidFill>
                <a:schemeClr val="accent1">
                  <a:lumMod val="75000"/>
                </a:schemeClr>
              </a:solidFill>
            </a:rPr>
            <a:t>Туристичка организација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 smtClean="0"/>
            <a:t>Средња школа</a:t>
          </a:r>
          <a:endParaRPr lang="sr-Cyrl-RS" sz="1200" dirty="0"/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 dirty="0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sr-Latn-RS"/>
        </a:p>
      </dgm:t>
    </dgm:pt>
    <dgm:pt modelId="{36B03C56-E57D-489D-BAA9-78BCBCF466C2}" type="pres">
      <dgm:prSet presAssocID="{BDD04F37-85A8-4736-987B-C65A16E753DF}" presName="Parent" presStyleLbl="node0" presStyleIdx="0" presStyleCnt="1" custScaleX="119054" custScaleY="107047">
        <dgm:presLayoutVars>
          <dgm:chMax val="5"/>
          <dgm:chPref val="5"/>
        </dgm:presLayoutVars>
      </dgm:prSet>
      <dgm:spPr/>
      <dgm:t>
        <a:bodyPr/>
        <a:lstStyle/>
        <a:p>
          <a:endParaRPr lang="sr-Latn-R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72894" custScaleY="191413" custLinFactNeighborX="-26949" custLinFactNeighborY="83213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 custLinFactY="-127922" custLinFactNeighborX="-13812" custLinFactNeighborY="-200000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X="128824" custScaleY="139603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</a:t>
          </a:r>
          <a:r>
            <a:rPr lang="sr-Cyrl-RS" sz="1400" dirty="0">
              <a:solidFill>
                <a:schemeClr val="tx1"/>
              </a:solidFill>
            </a:rPr>
            <a:t>Министарства финансија за припрему одлуке о буџету за </a:t>
          </a:r>
          <a:r>
            <a:rPr lang="sr-Cyrl-RS" sz="1400" dirty="0" smtClean="0">
              <a:solidFill>
                <a:schemeClr val="tx1"/>
              </a:solidFill>
            </a:rPr>
            <a:t>202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1</a:t>
          </a:r>
          <a:r>
            <a:rPr lang="sr-Cyrl-RS" sz="1400" dirty="0" smtClean="0"/>
            <a:t>.годину </a:t>
          </a:r>
          <a:r>
            <a:rPr lang="sr-Cyrl-RS" sz="1400" dirty="0"/>
            <a:t>и др</a:t>
          </a:r>
          <a:r>
            <a:rPr lang="sr-Cyrl-RS" sz="1400" dirty="0" smtClean="0"/>
            <a:t>.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 smtClean="0"/>
            <a:t>Стратегија </a:t>
          </a:r>
          <a:r>
            <a:rPr lang="sr-Cyrl-RS" sz="1400" dirty="0"/>
            <a:t>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</a:t>
          </a:r>
          <a:r>
            <a:rPr lang="sr-Cyrl-RS" sz="1400" dirty="0" smtClean="0"/>
            <a:t>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sr-Latn-R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sr-Latn-R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sr-Latn-R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sr-Latn-R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sr-Latn-R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sr-Latn-R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sr-Latn-R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sr-Latn-R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sr-Latn-R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sr-Latn-R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accent2"/>
        </a:solidFill>
      </dgm:spPr>
      <dgm:t>
        <a:bodyPr/>
        <a:lstStyle/>
        <a:p>
          <a:r>
            <a:rPr lang="sr-Cyrl-RS" sz="1300" dirty="0" smtClean="0">
              <a:solidFill>
                <a:schemeClr val="bg1"/>
              </a:solidFill>
            </a:rPr>
            <a:t>Приходи буџ. кор. из </a:t>
          </a:r>
          <a:r>
            <a:rPr lang="sr-Cyrl-RS" sz="1300" dirty="0">
              <a:solidFill>
                <a:schemeClr val="bg1"/>
              </a:solidFill>
            </a:rPr>
            <a:t>осталих извора </a:t>
          </a:r>
          <a:r>
            <a:rPr lang="en-US" sz="1300" dirty="0" smtClean="0">
              <a:solidFill>
                <a:schemeClr val="bg1"/>
              </a:solidFill>
              <a:latin typeface="Cambria" pitchFamily="18" charset="0"/>
            </a:rPr>
            <a:t>37</a:t>
          </a:r>
          <a:r>
            <a:rPr lang="sr-Cyrl-RS" sz="1300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sz="1300" dirty="0" smtClean="0">
              <a:solidFill>
                <a:schemeClr val="bg1"/>
              </a:solidFill>
              <a:latin typeface="Cambria" pitchFamily="18" charset="0"/>
            </a:rPr>
            <a:t>253</a:t>
          </a:r>
          <a:r>
            <a:rPr lang="sr-Cyrl-RS" sz="1300" dirty="0" smtClean="0">
              <a:solidFill>
                <a:schemeClr val="bg1"/>
              </a:solidFill>
            </a:rPr>
            <a:t> </a:t>
          </a:r>
          <a:r>
            <a:rPr lang="sr-Cyrl-RS" sz="1300" dirty="0" smtClean="0">
              <a:solidFill>
                <a:schemeClr val="bg1"/>
              </a:solidFill>
            </a:rPr>
            <a:t>милиона</a:t>
          </a:r>
          <a:endParaRPr lang="en-US" sz="1300" dirty="0">
            <a:solidFill>
              <a:schemeClr val="bg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 custT="1"/>
      <dgm:spPr>
        <a:solidFill>
          <a:srgbClr val="FFC000"/>
        </a:solidFill>
      </dgm:spPr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Средства из буџета </a:t>
          </a:r>
          <a:r>
            <a:rPr lang="sr-Cyrl-RS" sz="1000" dirty="0" smtClean="0">
              <a:solidFill>
                <a:schemeClr val="bg1"/>
              </a:solidFill>
            </a:rPr>
            <a:t>општине</a:t>
          </a:r>
          <a:r>
            <a:rPr lang="en-US" sz="1000" dirty="0" smtClean="0">
              <a:solidFill>
                <a:schemeClr val="bg1"/>
              </a:solidFill>
              <a:latin typeface="Cambria" pitchFamily="18" charset="0"/>
            </a:rPr>
            <a:t> </a:t>
          </a:r>
          <a:r>
            <a:rPr lang="sr-Cyrl-RS" sz="1000" dirty="0" smtClean="0">
              <a:solidFill>
                <a:schemeClr val="bg1"/>
              </a:solidFill>
              <a:latin typeface="Cambria" pitchFamily="18" charset="0"/>
            </a:rPr>
            <a:t>1.</a:t>
          </a:r>
          <a:r>
            <a:rPr lang="en-US" sz="1000" dirty="0" smtClean="0">
              <a:solidFill>
                <a:schemeClr val="bg1"/>
              </a:solidFill>
              <a:latin typeface="Cambria" pitchFamily="18" charset="0"/>
            </a:rPr>
            <a:t>175</a:t>
          </a:r>
          <a:r>
            <a:rPr lang="sr-Cyrl-RS" sz="1000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sz="1000" dirty="0" smtClean="0">
              <a:solidFill>
                <a:schemeClr val="bg1"/>
              </a:solidFill>
              <a:latin typeface="Cambria" pitchFamily="18" charset="0"/>
            </a:rPr>
            <a:t>897</a:t>
          </a:r>
          <a:r>
            <a:rPr lang="sr-Cyrl-RS" sz="1000" dirty="0" smtClean="0">
              <a:solidFill>
                <a:schemeClr val="bg1"/>
              </a:solidFill>
            </a:rPr>
            <a:t> </a:t>
          </a:r>
          <a:r>
            <a:rPr lang="sr-Cyrl-RS" sz="1000" dirty="0" smtClean="0">
              <a:solidFill>
                <a:schemeClr val="bg1"/>
              </a:solidFill>
            </a:rPr>
            <a:t>милиона</a:t>
          </a:r>
          <a:endParaRPr lang="en-US" sz="1000" dirty="0">
            <a:solidFill>
              <a:schemeClr val="bg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Пренета средства из ранијих година </a:t>
          </a:r>
          <a:r>
            <a:rPr lang="en-US" sz="1000" dirty="0" smtClean="0">
              <a:solidFill>
                <a:schemeClr val="bg1"/>
              </a:solidFill>
            </a:rPr>
            <a:t>113</a:t>
          </a:r>
          <a:r>
            <a:rPr lang="sr-Cyrl-RS" sz="1000" dirty="0" smtClean="0">
              <a:solidFill>
                <a:schemeClr val="bg1"/>
              </a:solidFill>
            </a:rPr>
            <a:t> </a:t>
          </a:r>
          <a:r>
            <a:rPr lang="sr-Cyrl-RS" sz="1000" dirty="0" smtClean="0">
              <a:solidFill>
                <a:schemeClr val="bg1"/>
              </a:solidFill>
            </a:rPr>
            <a:t>милиона</a:t>
          </a:r>
          <a:r>
            <a:rPr lang="sr-Cyrl-RS" sz="1000" dirty="0" smtClean="0">
              <a:solidFill>
                <a:srgbClr val="FF0000"/>
              </a:solidFill>
            </a:rPr>
            <a:t> </a:t>
          </a:r>
          <a:endParaRPr lang="en-US" sz="1000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 custT="1"/>
      <dgm:spPr>
        <a:solidFill>
          <a:srgbClr val="92D050"/>
        </a:solidFill>
      </dgm:spPr>
      <dgm:t>
        <a:bodyPr/>
        <a:lstStyle/>
        <a:p>
          <a:r>
            <a:rPr lang="sr-Cyrl-RS" sz="1400" dirty="0">
              <a:solidFill>
                <a:schemeClr val="bg1"/>
              </a:solidFill>
            </a:rPr>
            <a:t>Укупан буџет </a:t>
          </a:r>
          <a:r>
            <a:rPr lang="sr-Cyrl-RS" sz="1400" dirty="0" smtClean="0">
              <a:solidFill>
                <a:schemeClr val="bg1"/>
              </a:solidFill>
            </a:rPr>
            <a:t>општине </a:t>
          </a:r>
          <a:r>
            <a:rPr lang="sr-Cyrl-RS" sz="1400" dirty="0" smtClean="0">
              <a:solidFill>
                <a:schemeClr val="bg1"/>
              </a:solidFill>
            </a:rPr>
            <a:t>1.</a:t>
          </a:r>
          <a:r>
            <a:rPr lang="en-US" sz="1400" dirty="0" smtClean="0">
              <a:solidFill>
                <a:schemeClr val="bg1"/>
              </a:solidFill>
            </a:rPr>
            <a:t>662</a:t>
          </a:r>
          <a:r>
            <a:rPr lang="sr-Cyrl-RS" sz="1400" dirty="0" smtClean="0">
              <a:solidFill>
                <a:schemeClr val="bg1"/>
              </a:solidFill>
            </a:rPr>
            <a:t>.</a:t>
          </a:r>
          <a:r>
            <a:rPr lang="en-US" sz="1400" dirty="0" smtClean="0">
              <a:solidFill>
                <a:schemeClr val="bg1"/>
              </a:solidFill>
            </a:rPr>
            <a:t>158</a:t>
          </a:r>
          <a:r>
            <a:rPr lang="sr-Cyrl-RS" sz="1400" dirty="0" smtClean="0">
              <a:solidFill>
                <a:schemeClr val="bg1"/>
              </a:solidFill>
            </a:rPr>
            <a:t> </a:t>
          </a:r>
          <a:r>
            <a:rPr lang="sr-Cyrl-RS" sz="1400" dirty="0" smtClean="0">
              <a:solidFill>
                <a:schemeClr val="bg1"/>
              </a:solidFill>
            </a:rPr>
            <a:t>милиона</a:t>
          </a:r>
          <a:endParaRPr lang="en-US" sz="1400" dirty="0">
            <a:solidFill>
              <a:schemeClr val="bg1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CE164975-B61B-415F-B5ED-8F31B16B71F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sr-Cyrl-RS" sz="1300" dirty="0" smtClean="0">
              <a:solidFill>
                <a:schemeClr val="bg1"/>
              </a:solidFill>
            </a:rPr>
            <a:t>Приходи од других нивоа власти </a:t>
          </a:r>
          <a:r>
            <a:rPr lang="en-US" sz="1300" dirty="0" smtClean="0">
              <a:solidFill>
                <a:schemeClr val="bg1"/>
              </a:solidFill>
              <a:latin typeface="Cambria" pitchFamily="18" charset="0"/>
            </a:rPr>
            <a:t>335</a:t>
          </a:r>
          <a:r>
            <a:rPr lang="sr-Cyrl-RS" sz="1300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sz="1300" dirty="0" smtClean="0">
              <a:solidFill>
                <a:schemeClr val="bg1"/>
              </a:solidFill>
              <a:latin typeface="Cambria" pitchFamily="18" charset="0"/>
            </a:rPr>
            <a:t>521</a:t>
          </a:r>
          <a:r>
            <a:rPr lang="sr-Cyrl-RS" sz="1300" dirty="0" smtClean="0">
              <a:solidFill>
                <a:schemeClr val="bg1"/>
              </a:solidFill>
            </a:rPr>
            <a:t> </a:t>
          </a:r>
          <a:r>
            <a:rPr lang="sr-Cyrl-RS" sz="1300" dirty="0" smtClean="0">
              <a:solidFill>
                <a:schemeClr val="bg1"/>
              </a:solidFill>
            </a:rPr>
            <a:t>милиона</a:t>
          </a:r>
          <a:endParaRPr lang="en-US" sz="1300" dirty="0">
            <a:solidFill>
              <a:schemeClr val="bg1"/>
            </a:solidFill>
          </a:endParaRPr>
        </a:p>
      </dgm:t>
    </dgm:pt>
    <dgm:pt modelId="{027E0E36-7602-4C24-BF21-FCD094F5D1DB}" type="parTrans" cxnId="{55622C81-E47D-403E-ACB6-32E2E14D3D78}">
      <dgm:prSet/>
      <dgm:spPr/>
      <dgm:t>
        <a:bodyPr/>
        <a:lstStyle/>
        <a:p>
          <a:endParaRPr lang="en-US"/>
        </a:p>
      </dgm:t>
    </dgm:pt>
    <dgm:pt modelId="{B6B2223B-4351-4330-9EA7-7D6921098517}" type="sibTrans" cxnId="{55622C81-E47D-403E-ACB6-32E2E14D3D78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96E659A-663E-485D-BF89-FD74BE74A5C4}" type="pres">
      <dgm:prSet presAssocID="{1F884CF4-1E4C-423F-AE7B-0BAC3D9736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4"/>
      <dgm:spPr/>
      <dgm:t>
        <a:bodyPr/>
        <a:lstStyle/>
        <a:p>
          <a:endParaRPr lang="sr-Latn-R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4"/>
      <dgm:spPr/>
      <dgm:t>
        <a:bodyPr/>
        <a:lstStyle/>
        <a:p>
          <a:endParaRPr lang="sr-Latn-R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5" custScaleX="149305" custScaleY="16941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4"/>
      <dgm:spPr/>
      <dgm:t>
        <a:bodyPr/>
        <a:lstStyle/>
        <a:p>
          <a:endParaRPr lang="sr-Latn-RS"/>
        </a:p>
      </dgm:t>
    </dgm:pt>
    <dgm:pt modelId="{B01A7D7F-4B49-41A1-BC20-5B8B2DC888CB}" type="pres">
      <dgm:prSet presAssocID="{097825AB-8F2B-4EF3-ABE1-7DCEF8027B99}" presName="spacerR" presStyleCnt="0"/>
      <dgm:spPr/>
    </dgm:pt>
    <dgm:pt modelId="{DB68C0B8-C86E-4B3A-808B-732423348FCC}" type="pres">
      <dgm:prSet presAssocID="{CE164975-B61B-415F-B5ED-8F31B16B71F6}" presName="node" presStyleLbl="node1" presStyleIdx="3" presStyleCnt="5" custScaleX="126911" custScaleY="186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456BA-FCDE-48D3-A8E0-06D44B7EFB9C}" type="pres">
      <dgm:prSet presAssocID="{B6B2223B-4351-4330-9EA7-7D6921098517}" presName="spacerL" presStyleCnt="0"/>
      <dgm:spPr/>
    </dgm:pt>
    <dgm:pt modelId="{645D3C6A-1602-4009-96CA-F16645B4106D}" type="pres">
      <dgm:prSet presAssocID="{B6B2223B-4351-4330-9EA7-7D6921098517}" presName="sibTrans" presStyleLbl="sibTrans2D1" presStyleIdx="3" presStyleCnt="4"/>
      <dgm:spPr/>
      <dgm:t>
        <a:bodyPr/>
        <a:lstStyle/>
        <a:p>
          <a:endParaRPr lang="en-US"/>
        </a:p>
      </dgm:t>
    </dgm:pt>
    <dgm:pt modelId="{3FC08B3E-0C53-4BF7-BC45-24F77FA39C07}" type="pres">
      <dgm:prSet presAssocID="{B6B2223B-4351-4330-9EA7-7D6921098517}" presName="spacerR" presStyleCnt="0"/>
      <dgm:spPr/>
    </dgm:pt>
    <dgm:pt modelId="{2DB98FF9-EDB5-4EEE-AFA3-A57C7337F497}" type="pres">
      <dgm:prSet presAssocID="{092009B7-2960-442B-A6FB-0D8F25F4F5CA}" presName="node" presStyleLbl="node1" presStyleIdx="4" presStyleCnt="5" custScaleX="168208" custScaleY="11691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55622C81-E47D-403E-ACB6-32E2E14D3D78}" srcId="{028ECFAC-63B3-40F0-9E03-B31D365E432C}" destId="{CE164975-B61B-415F-B5ED-8F31B16B71F6}" srcOrd="3" destOrd="0" parTransId="{027E0E36-7602-4C24-BF21-FCD094F5D1DB}" sibTransId="{B6B2223B-4351-4330-9EA7-7D6921098517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5F3AAA37-1A03-4683-AC04-11F9270EDA79}" type="presOf" srcId="{CE164975-B61B-415F-B5ED-8F31B16B71F6}" destId="{DB68C0B8-C86E-4B3A-808B-732423348FCC}" srcOrd="0" destOrd="0" presId="urn:microsoft.com/office/officeart/2005/8/layout/equation1"/>
    <dgm:cxn modelId="{521ED7ED-3B46-4CE8-992A-CAB92204B1C6}" srcId="{028ECFAC-63B3-40F0-9E03-B31D365E432C}" destId="{092009B7-2960-442B-A6FB-0D8F25F4F5CA}" srcOrd="4" destOrd="0" parTransId="{9B9E4606-8918-432D-AF17-F974BFE575C6}" sibTransId="{15C2B52E-4F55-4082-BB1C-94031D560EB4}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5D32E172-6FC5-4E40-A604-C4BD332E3B12}" type="presOf" srcId="{B6B2223B-4351-4330-9EA7-7D6921098517}" destId="{645D3C6A-1602-4009-96CA-F16645B4106D}" srcOrd="0" destOrd="0" presId="urn:microsoft.com/office/officeart/2005/8/layout/equation1"/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5DECE0AF-C6D3-4AF7-A94E-22880F351984}" type="presParOf" srcId="{688A0EC4-0F6D-4987-959D-CA5F27B3CF24}" destId="{DB68C0B8-C86E-4B3A-808B-732423348FCC}" srcOrd="12" destOrd="0" presId="urn:microsoft.com/office/officeart/2005/8/layout/equation1"/>
    <dgm:cxn modelId="{1CEBC4C6-0C61-49AC-B60A-5E8062F0CBCF}" type="presParOf" srcId="{688A0EC4-0F6D-4987-959D-CA5F27B3CF24}" destId="{E25456BA-FCDE-48D3-A8E0-06D44B7EFB9C}" srcOrd="13" destOrd="0" presId="urn:microsoft.com/office/officeart/2005/8/layout/equation1"/>
    <dgm:cxn modelId="{5AF2EB6C-746F-4047-81FF-B48E237FD1EF}" type="presParOf" srcId="{688A0EC4-0F6D-4987-959D-CA5F27B3CF24}" destId="{645D3C6A-1602-4009-96CA-F16645B4106D}" srcOrd="14" destOrd="0" presId="urn:microsoft.com/office/officeart/2005/8/layout/equation1"/>
    <dgm:cxn modelId="{8C5C215E-8B18-4428-99EB-C746F14DC502}" type="presParOf" srcId="{688A0EC4-0F6D-4987-959D-CA5F27B3CF24}" destId="{3FC08B3E-0C53-4BF7-BC45-24F77FA39C07}" srcOrd="15" destOrd="0" presId="urn:microsoft.com/office/officeart/2005/8/layout/equation1"/>
    <dgm:cxn modelId="{2EA15DB9-4691-4655-BBAA-3AC0D32206B3}" type="presParOf" srcId="{688A0EC4-0F6D-4987-959D-CA5F27B3CF24}" destId="{2DB98FF9-EDB5-4EEE-AFA3-A57C7337F49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</a:t>
          </a:r>
          <a:r>
            <a:rPr lang="sr-Cyrl-RS" sz="1400" b="0" i="0" dirty="0" smtClean="0"/>
            <a:t>општина. </a:t>
          </a:r>
          <a:r>
            <a:rPr lang="sr-Cyrl-RS" sz="1400" b="0" i="0" dirty="0"/>
            <a:t>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>
              <a:solidFill>
                <a:schemeClr val="bg1"/>
              </a:solidFill>
            </a:rPr>
            <a:t>Укупни буџетски приходи и примања  </a:t>
          </a:r>
          <a:r>
            <a:rPr lang="sr-Cyrl-RS" dirty="0" smtClean="0">
              <a:solidFill>
                <a:schemeClr val="bg1"/>
              </a:solidFill>
            </a:rPr>
            <a:t>1.</a:t>
          </a:r>
          <a:r>
            <a:rPr lang="en-US" dirty="0" smtClean="0">
              <a:solidFill>
                <a:schemeClr val="bg1"/>
              </a:solidFill>
            </a:rPr>
            <a:t>662</a:t>
          </a:r>
          <a:r>
            <a:rPr lang="sr-Cyrl-RS" dirty="0" smtClean="0">
              <a:solidFill>
                <a:schemeClr val="bg1"/>
              </a:solidFill>
            </a:rPr>
            <a:t>.</a:t>
          </a:r>
          <a:r>
            <a:rPr lang="en-US" dirty="0" smtClean="0">
              <a:solidFill>
                <a:schemeClr val="bg1"/>
              </a:solidFill>
            </a:rPr>
            <a:t>158</a:t>
          </a:r>
          <a:r>
            <a:rPr lang="sr-Cyrl-RS" dirty="0" smtClean="0">
              <a:solidFill>
                <a:schemeClr val="bg1"/>
              </a:solidFill>
            </a:rPr>
            <a:t>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>
              <a:solidFill>
                <a:schemeClr val="bg1"/>
              </a:solidFill>
            </a:rPr>
            <a:t>Приходи од  пореза </a:t>
          </a:r>
          <a:r>
            <a:rPr lang="sr-Cyrl-RS" dirty="0" smtClean="0">
              <a:solidFill>
                <a:schemeClr val="bg1"/>
              </a:solidFill>
            </a:rPr>
            <a:t> </a:t>
          </a:r>
          <a:r>
            <a:rPr lang="en-US" dirty="0" smtClean="0">
              <a:solidFill>
                <a:schemeClr val="bg1"/>
              </a:solidFill>
              <a:latin typeface="Cambria" pitchFamily="18" charset="0"/>
            </a:rPr>
            <a:t>786</a:t>
          </a:r>
          <a:r>
            <a:rPr lang="sr-Cyrl-RS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dirty="0" smtClean="0">
              <a:solidFill>
                <a:schemeClr val="bg1"/>
              </a:solidFill>
              <a:latin typeface="Cambria" pitchFamily="18" charset="0"/>
            </a:rPr>
            <a:t>215</a:t>
          </a:r>
          <a:r>
            <a:rPr lang="sr-Cyrl-RS" dirty="0" smtClean="0">
              <a:solidFill>
                <a:schemeClr val="bg1"/>
              </a:solidFill>
            </a:rPr>
            <a:t>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>
              <a:solidFill>
                <a:schemeClr val="bg1"/>
              </a:solidFill>
            </a:rPr>
            <a:t>Трансфери </a:t>
          </a:r>
          <a:r>
            <a:rPr lang="en-US" dirty="0" smtClean="0">
              <a:solidFill>
                <a:schemeClr val="bg1"/>
              </a:solidFill>
              <a:latin typeface="Cambria" pitchFamily="18" charset="0"/>
            </a:rPr>
            <a:t>335</a:t>
          </a:r>
          <a:r>
            <a:rPr lang="sr-Cyrl-RS" dirty="0" smtClean="0">
              <a:solidFill>
                <a:schemeClr val="bg1"/>
              </a:solidFill>
            </a:rPr>
            <a:t>.</a:t>
          </a:r>
          <a:r>
            <a:rPr lang="en-US" dirty="0" smtClean="0">
              <a:solidFill>
                <a:schemeClr val="bg1"/>
              </a:solidFill>
              <a:latin typeface="Cambria" pitchFamily="18" charset="0"/>
            </a:rPr>
            <a:t>521</a:t>
          </a:r>
          <a:r>
            <a:rPr lang="sr-Cyrl-RS" dirty="0" smtClean="0">
              <a:solidFill>
                <a:schemeClr val="bg1"/>
              </a:solidFill>
            </a:rPr>
            <a:t>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>
              <a:solidFill>
                <a:schemeClr val="bg1"/>
              </a:solidFill>
            </a:rPr>
            <a:t>Други приходи  </a:t>
          </a:r>
          <a:r>
            <a:rPr lang="sr-Cyrl-RS" dirty="0" smtClean="0">
              <a:solidFill>
                <a:schemeClr val="bg1"/>
              </a:solidFill>
            </a:rPr>
            <a:t>1</a:t>
          </a:r>
          <a:r>
            <a:rPr lang="en-US" dirty="0" smtClean="0">
              <a:solidFill>
                <a:schemeClr val="bg1"/>
              </a:solidFill>
              <a:latin typeface="Cambria" pitchFamily="18" charset="0"/>
            </a:rPr>
            <a:t>46</a:t>
          </a:r>
          <a:r>
            <a:rPr lang="sr-Cyrl-RS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dirty="0" smtClean="0">
              <a:solidFill>
                <a:schemeClr val="bg1"/>
              </a:solidFill>
              <a:latin typeface="Cambria" pitchFamily="18" charset="0"/>
            </a:rPr>
            <a:t>796</a:t>
          </a:r>
          <a:r>
            <a:rPr lang="sr-Cyrl-RS" dirty="0" smtClean="0">
              <a:solidFill>
                <a:schemeClr val="bg1"/>
              </a:solidFill>
            </a:rPr>
            <a:t>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>
              <a:solidFill>
                <a:schemeClr val="bg1"/>
              </a:solidFill>
            </a:rPr>
            <a:t>Примања од продаје </a:t>
          </a:r>
          <a:r>
            <a:rPr lang="sr-Cyrl-RS" dirty="0" smtClean="0">
              <a:solidFill>
                <a:schemeClr val="bg1"/>
              </a:solidFill>
            </a:rPr>
            <a:t>имовине   </a:t>
          </a:r>
          <a:r>
            <a:rPr lang="en-US" dirty="0" smtClean="0">
              <a:solidFill>
                <a:schemeClr val="bg1"/>
              </a:solidFill>
              <a:latin typeface="Cambria" pitchFamily="18" charset="0"/>
            </a:rPr>
            <a:t>87</a:t>
          </a:r>
          <a:r>
            <a:rPr lang="sr-Cyrl-RS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dirty="0" smtClean="0">
              <a:solidFill>
                <a:schemeClr val="bg1"/>
              </a:solidFill>
              <a:latin typeface="Cambria" pitchFamily="18" charset="0"/>
            </a:rPr>
            <a:t>400</a:t>
          </a:r>
          <a:r>
            <a:rPr lang="sr-Cyrl-RS" dirty="0" smtClean="0">
              <a:solidFill>
                <a:schemeClr val="bg1"/>
              </a:solidFill>
            </a:rPr>
            <a:t>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>
              <a:solidFill>
                <a:schemeClr val="bg1"/>
              </a:solidFill>
            </a:rPr>
            <a:t>Пренета средства из ранијих година</a:t>
          </a:r>
          <a:r>
            <a:rPr lang="sr-Latn-RS" sz="1000" dirty="0">
              <a:solidFill>
                <a:schemeClr val="bg1"/>
              </a:solidFill>
            </a:rPr>
            <a:t> </a:t>
          </a:r>
          <a:r>
            <a:rPr lang="sr-Cyrl-RS" sz="1000" dirty="0" smtClean="0">
              <a:solidFill>
                <a:schemeClr val="bg1"/>
              </a:solidFill>
              <a:latin typeface="+mn-lt"/>
            </a:rPr>
            <a:t>1</a:t>
          </a:r>
          <a:r>
            <a:rPr lang="en-US" sz="1000" dirty="0" smtClean="0">
              <a:solidFill>
                <a:schemeClr val="bg1"/>
              </a:solidFill>
              <a:latin typeface="+mn-lt"/>
            </a:rPr>
            <a:t>13</a:t>
          </a:r>
          <a:r>
            <a:rPr lang="sr-Cyrl-RS" sz="1000" dirty="0" smtClean="0">
              <a:solidFill>
                <a:schemeClr val="bg1"/>
              </a:solidFill>
              <a:latin typeface="+mn-lt"/>
            </a:rPr>
            <a:t>.</a:t>
          </a:r>
          <a:r>
            <a:rPr lang="en-US" sz="1000" dirty="0" smtClean="0">
              <a:solidFill>
                <a:schemeClr val="bg1"/>
              </a:solidFill>
              <a:latin typeface="+mn-lt"/>
            </a:rPr>
            <a:t>487</a:t>
          </a:r>
          <a:r>
            <a:rPr lang="sr-Cyrl-RS" sz="1000" dirty="0" smtClean="0">
              <a:solidFill>
                <a:schemeClr val="bg1"/>
              </a:solidFill>
            </a:rPr>
            <a:t>.000 </a:t>
          </a:r>
          <a:r>
            <a:rPr lang="sr-Cyrl-RS" sz="1000" dirty="0" smtClean="0">
              <a:solidFill>
                <a:schemeClr val="bg1"/>
              </a:solidFill>
            </a:rPr>
            <a:t>динара</a:t>
          </a:r>
          <a:endParaRPr lang="en-US" sz="1000" dirty="0">
            <a:solidFill>
              <a:schemeClr val="bg1"/>
            </a:solidFill>
          </a:endParaRPr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6" custLinFactNeighborX="-1633" custLinFactNeighborY="762"/>
      <dgm:spPr/>
      <dgm:t>
        <a:bodyPr/>
        <a:lstStyle/>
        <a:p>
          <a:endParaRPr lang="sr-Latn-RS"/>
        </a:p>
      </dgm:t>
    </dgm:pt>
    <dgm:pt modelId="{63432802-399F-407F-AC10-7219543A0326}" type="pres">
      <dgm:prSet presAssocID="{DB1A1606-130D-4B45-9553-0A0B804495DF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49BFEB2-6844-4A2C-8DC2-780280CBA079}" type="pres">
      <dgm:prSet presAssocID="{AEA7499A-114B-4146-9776-CDD8ACEC6B39}" presName="node" presStyleLbl="vennNode1" presStyleIdx="2" presStyleCnt="6" custRadScaleRad="101045" custRadScaleInc="-11659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DDE88A7-5745-4E4F-A7A8-F71A4DA0D5F2}" type="pres">
      <dgm:prSet presAssocID="{BF71EFAE-EC9F-46E9-BD2A-1686637595DA}" presName="node" presStyleLbl="vennNode1" presStyleIdx="3" presStyleCnt="6" custRadScaleRad="111732" custRadScaleInc="-806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1CFC9CD-FF79-40EF-A271-A8DBB0423AC2}" type="pres">
      <dgm:prSet presAssocID="{920F0D4F-6C4C-4BE8-9363-F48FBF034871}" presName="node" presStyleLbl="vennNode1" presStyleIdx="4" presStyleCnt="6" custRadScaleRad="108273" custRadScaleInc="962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C69A2CE-A671-47B5-8CD8-544465E52E9C}" type="pres">
      <dgm:prSet presAssocID="{15426A40-9AD2-4153-8230-E20BC4B11534}" presName="node" presStyleLbl="vennNode1" presStyleIdx="5" presStyleCnt="6" custScaleY="100001" custRadScaleRad="109704" custRadScaleInc="541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4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3" destOrd="0" parTransId="{43AA7920-B602-4336-8E46-A663A1629DDB}" sibTransId="{5F9FEDD2-AAF1-4278-94C9-B59264FA9EB9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829D5A23-E7C8-4F2F-BBF0-A05AEF87B1F3}" type="presParOf" srcId="{1FB746E2-D736-4446-8093-C865FE09A112}" destId="{91CFC9CD-FF79-40EF-A271-A8DBB0423AC2}" srcOrd="4" destOrd="0" presId="urn:microsoft.com/office/officeart/2005/8/layout/radial3"/>
    <dgm:cxn modelId="{AB36D377-182D-4F38-A7FA-BE410BDE00D5}" type="presParOf" srcId="{1FB746E2-D736-4446-8093-C865FE09A112}" destId="{FC69A2CE-A671-47B5-8CD8-544465E52E9C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</a:t>
          </a:r>
          <a:r>
            <a:rPr lang="sr-Cyrl-RS" dirty="0" smtClean="0">
              <a:solidFill>
                <a:schemeClr val="bg1"/>
              </a:solidFill>
            </a:rPr>
            <a:t>издаци </a:t>
          </a:r>
          <a:r>
            <a:rPr lang="sr-Cyrl-RS" dirty="0" smtClean="0">
              <a:solidFill>
                <a:schemeClr val="bg1"/>
              </a:solidFill>
            </a:rPr>
            <a:t>1.</a:t>
          </a:r>
          <a:r>
            <a:rPr lang="en-US" dirty="0" smtClean="0">
              <a:solidFill>
                <a:schemeClr val="bg1"/>
              </a:solidFill>
              <a:latin typeface="Cambria" pitchFamily="18" charset="0"/>
            </a:rPr>
            <a:t>662</a:t>
          </a:r>
          <a:r>
            <a:rPr lang="sr-Cyrl-RS" dirty="0" smtClean="0">
              <a:solidFill>
                <a:schemeClr val="bg1"/>
              </a:solidFill>
            </a:rPr>
            <a:t>.</a:t>
          </a:r>
          <a:r>
            <a:rPr lang="en-US" dirty="0" smtClean="0">
              <a:solidFill>
                <a:schemeClr val="bg1"/>
              </a:solidFill>
              <a:latin typeface="Cambria" pitchFamily="18" charset="0"/>
            </a:rPr>
            <a:t>158</a:t>
          </a:r>
          <a:r>
            <a:rPr lang="sr-Cyrl-RS" dirty="0" smtClean="0">
              <a:solidFill>
                <a:schemeClr val="bg1"/>
              </a:solidFill>
            </a:rPr>
            <a:t>.000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 custT="1"/>
      <dgm:spPr/>
      <dgm:t>
        <a:bodyPr/>
        <a:lstStyle/>
        <a:p>
          <a:r>
            <a:rPr lang="ru-RU" sz="1200" dirty="0">
              <a:solidFill>
                <a:schemeClr val="bg1"/>
              </a:solidFill>
            </a:rPr>
            <a:t>Коришћење роба и </a:t>
          </a:r>
          <a:r>
            <a:rPr lang="ru-RU" sz="1200" dirty="0" smtClean="0">
              <a:solidFill>
                <a:schemeClr val="bg1"/>
              </a:solidFill>
            </a:rPr>
            <a:t>услуга </a:t>
          </a:r>
          <a:r>
            <a:rPr lang="en-US" sz="1200" dirty="0" smtClean="0">
              <a:solidFill>
                <a:schemeClr val="bg1"/>
              </a:solidFill>
            </a:rPr>
            <a:t>593</a:t>
          </a:r>
          <a:r>
            <a:rPr lang="ru-RU" sz="1200" dirty="0" smtClean="0">
              <a:solidFill>
                <a:schemeClr val="bg1"/>
              </a:solidFill>
            </a:rPr>
            <a:t>.</a:t>
          </a:r>
          <a:r>
            <a:rPr lang="en-US" sz="1200" dirty="0" smtClean="0">
              <a:solidFill>
                <a:schemeClr val="bg1"/>
              </a:solidFill>
            </a:rPr>
            <a:t>005</a:t>
          </a:r>
          <a:r>
            <a:rPr lang="ru-RU" sz="1200" dirty="0" smtClean="0">
              <a:solidFill>
                <a:schemeClr val="bg1"/>
              </a:solidFill>
            </a:rPr>
            <a:t>.000 </a:t>
          </a:r>
          <a:r>
            <a:rPr lang="ru-RU" sz="1200" dirty="0" smtClean="0">
              <a:solidFill>
                <a:schemeClr val="bg1"/>
              </a:solidFill>
            </a:rPr>
            <a:t>динара</a:t>
          </a:r>
          <a:endParaRPr lang="en-US" sz="1200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Субвенције </a:t>
          </a:r>
          <a:r>
            <a:rPr lang="sr-Cyrl-RS" sz="1200" dirty="0" smtClean="0">
              <a:solidFill>
                <a:schemeClr val="bg1"/>
              </a:solidFill>
            </a:rPr>
            <a:t>5</a:t>
          </a:r>
          <a:r>
            <a:rPr lang="en-US" sz="1200" dirty="0" smtClean="0">
              <a:solidFill>
                <a:schemeClr val="bg1"/>
              </a:solidFill>
            </a:rPr>
            <a:t>8</a:t>
          </a:r>
          <a:r>
            <a:rPr lang="sr-Cyrl-RS" sz="1200" dirty="0" smtClean="0">
              <a:solidFill>
                <a:schemeClr val="bg1"/>
              </a:solidFill>
            </a:rPr>
            <a:t>.</a:t>
          </a:r>
          <a:r>
            <a:rPr lang="en-US" sz="1200" dirty="0" smtClean="0">
              <a:solidFill>
                <a:schemeClr val="bg1"/>
              </a:solidFill>
            </a:rPr>
            <a:t>810</a:t>
          </a:r>
          <a:r>
            <a:rPr lang="sr-Cyrl-RS" sz="1200" dirty="0" smtClean="0">
              <a:solidFill>
                <a:schemeClr val="bg1"/>
              </a:solidFill>
            </a:rPr>
            <a:t>.000 </a:t>
          </a:r>
          <a:r>
            <a:rPr lang="sr-Cyrl-RS" sz="1200" dirty="0" smtClean="0">
              <a:solidFill>
                <a:schemeClr val="bg1"/>
              </a:solidFill>
            </a:rPr>
            <a:t>динара</a:t>
          </a:r>
          <a:endParaRPr lang="en-US" sz="1200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Капитални издаци </a:t>
          </a:r>
          <a:r>
            <a:rPr lang="sr-Cyrl-RS" sz="1200" dirty="0" smtClean="0">
              <a:solidFill>
                <a:schemeClr val="bg1"/>
              </a:solidFill>
            </a:rPr>
            <a:t> </a:t>
          </a:r>
          <a:r>
            <a:rPr lang="en-US" sz="1200" dirty="0" smtClean="0">
              <a:solidFill>
                <a:schemeClr val="bg1"/>
              </a:solidFill>
            </a:rPr>
            <a:t>319</a:t>
          </a:r>
          <a:r>
            <a:rPr lang="sr-Cyrl-RS" sz="1200" dirty="0" smtClean="0">
              <a:solidFill>
                <a:schemeClr val="bg1"/>
              </a:solidFill>
            </a:rPr>
            <a:t>.</a:t>
          </a:r>
          <a:r>
            <a:rPr lang="en-US" sz="1200" dirty="0" smtClean="0">
              <a:solidFill>
                <a:schemeClr val="bg1"/>
              </a:solidFill>
            </a:rPr>
            <a:t>728</a:t>
          </a:r>
          <a:r>
            <a:rPr lang="sr-Cyrl-RS" sz="1200" dirty="0" smtClean="0">
              <a:solidFill>
                <a:schemeClr val="bg1"/>
              </a:solidFill>
            </a:rPr>
            <a:t>.000динара</a:t>
          </a:r>
          <a:endParaRPr lang="en-US" sz="1200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Расходи за запослене </a:t>
          </a:r>
          <a:r>
            <a:rPr lang="en-US" sz="1200" dirty="0" smtClean="0">
              <a:solidFill>
                <a:schemeClr val="bg1"/>
              </a:solidFill>
            </a:rPr>
            <a:t>343</a:t>
          </a:r>
          <a:r>
            <a:rPr lang="sr-Cyrl-RS" sz="1200" dirty="0" smtClean="0">
              <a:solidFill>
                <a:schemeClr val="bg1"/>
              </a:solidFill>
            </a:rPr>
            <a:t>.</a:t>
          </a:r>
          <a:r>
            <a:rPr lang="en-US" sz="1200" dirty="0" smtClean="0">
              <a:solidFill>
                <a:schemeClr val="bg1"/>
              </a:solidFill>
            </a:rPr>
            <a:t>523</a:t>
          </a:r>
          <a:r>
            <a:rPr lang="sr-Cyrl-RS" sz="1200" dirty="0" smtClean="0">
              <a:solidFill>
                <a:schemeClr val="bg1"/>
              </a:solidFill>
            </a:rPr>
            <a:t>.000 </a:t>
          </a:r>
          <a:r>
            <a:rPr lang="sr-Cyrl-RS" sz="1200" dirty="0" smtClean="0">
              <a:solidFill>
                <a:schemeClr val="bg1"/>
              </a:solidFill>
            </a:rPr>
            <a:t>динара</a:t>
          </a:r>
          <a:endParaRPr lang="en-US" sz="1200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Социјална </a:t>
          </a:r>
          <a:r>
            <a:rPr lang="sr-Cyrl-RS" sz="1200" dirty="0" smtClean="0">
              <a:solidFill>
                <a:schemeClr val="bg1"/>
              </a:solidFill>
            </a:rPr>
            <a:t>помоћ </a:t>
          </a:r>
          <a:r>
            <a:rPr lang="en-US" sz="1200" dirty="0" smtClean="0">
              <a:solidFill>
                <a:schemeClr val="bg1"/>
              </a:solidFill>
            </a:rPr>
            <a:t>41</a:t>
          </a:r>
          <a:r>
            <a:rPr lang="sr-Cyrl-RS" sz="1200" dirty="0" smtClean="0">
              <a:solidFill>
                <a:schemeClr val="bg1"/>
              </a:solidFill>
            </a:rPr>
            <a:t>.</a:t>
          </a:r>
          <a:r>
            <a:rPr lang="en-US" sz="1200" dirty="0" smtClean="0">
              <a:solidFill>
                <a:schemeClr val="bg1"/>
              </a:solidFill>
            </a:rPr>
            <a:t>564</a:t>
          </a:r>
          <a:r>
            <a:rPr lang="sr-Cyrl-RS" sz="1200" dirty="0" smtClean="0">
              <a:solidFill>
                <a:schemeClr val="bg1"/>
              </a:solidFill>
            </a:rPr>
            <a:t>.000 </a:t>
          </a:r>
          <a:r>
            <a:rPr lang="sr-Cyrl-RS" sz="1200" dirty="0">
              <a:solidFill>
                <a:schemeClr val="bg1"/>
              </a:solidFill>
            </a:rPr>
            <a:t>динара</a:t>
          </a:r>
          <a:endParaRPr lang="en-US" sz="1200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Дотације и трансфери </a:t>
          </a:r>
          <a:r>
            <a:rPr lang="sr-Cyrl-RS" sz="1200" dirty="0" smtClean="0">
              <a:solidFill>
                <a:schemeClr val="bg1"/>
              </a:solidFill>
            </a:rPr>
            <a:t> </a:t>
          </a:r>
          <a:r>
            <a:rPr lang="sr-Cyrl-RS" sz="1200" dirty="0" smtClean="0">
              <a:solidFill>
                <a:schemeClr val="bg1"/>
              </a:solidFill>
            </a:rPr>
            <a:t>19</a:t>
          </a:r>
          <a:r>
            <a:rPr lang="en-US" sz="1200" dirty="0" smtClean="0">
              <a:solidFill>
                <a:schemeClr val="bg1"/>
              </a:solidFill>
            </a:rPr>
            <a:t>6</a:t>
          </a:r>
          <a:r>
            <a:rPr lang="sr-Cyrl-RS" sz="1200" dirty="0" smtClean="0">
              <a:solidFill>
                <a:schemeClr val="bg1"/>
              </a:solidFill>
            </a:rPr>
            <a:t>.</a:t>
          </a:r>
          <a:r>
            <a:rPr lang="en-US" sz="1200" dirty="0" smtClean="0">
              <a:solidFill>
                <a:schemeClr val="bg1"/>
              </a:solidFill>
            </a:rPr>
            <a:t>820</a:t>
          </a:r>
          <a:r>
            <a:rPr lang="sr-Cyrl-RS" sz="1200" dirty="0" smtClean="0">
              <a:solidFill>
                <a:schemeClr val="bg1"/>
              </a:solidFill>
            </a:rPr>
            <a:t>.000 </a:t>
          </a:r>
          <a:r>
            <a:rPr lang="sr-Cyrl-RS" sz="1200" dirty="0" smtClean="0">
              <a:solidFill>
                <a:schemeClr val="bg1"/>
              </a:solidFill>
            </a:rPr>
            <a:t>динара</a:t>
          </a:r>
          <a:endParaRPr lang="en-US" sz="1200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 custT="1"/>
      <dgm:spPr/>
      <dgm:t>
        <a:bodyPr/>
        <a:lstStyle/>
        <a:p>
          <a:r>
            <a:rPr lang="sr-Cyrl-RS" sz="1200" dirty="0">
              <a:solidFill>
                <a:schemeClr val="bg1"/>
              </a:solidFill>
            </a:rPr>
            <a:t>Остали расходи </a:t>
          </a:r>
          <a:r>
            <a:rPr lang="sr-Cyrl-RS" sz="1200" dirty="0" smtClean="0">
              <a:solidFill>
                <a:schemeClr val="bg1"/>
              </a:solidFill>
            </a:rPr>
            <a:t>5</a:t>
          </a:r>
          <a:r>
            <a:rPr lang="en-US" sz="1200" dirty="0" smtClean="0">
              <a:solidFill>
                <a:schemeClr val="bg1"/>
              </a:solidFill>
              <a:latin typeface="Cambria" pitchFamily="18" charset="0"/>
            </a:rPr>
            <a:t>6</a:t>
          </a:r>
          <a:r>
            <a:rPr lang="sr-Cyrl-RS" sz="1200" dirty="0" smtClean="0">
              <a:solidFill>
                <a:schemeClr val="bg1"/>
              </a:solidFill>
            </a:rPr>
            <a:t>.</a:t>
          </a:r>
          <a:r>
            <a:rPr lang="en-US" sz="1200" dirty="0" smtClean="0">
              <a:solidFill>
                <a:schemeClr val="bg1"/>
              </a:solidFill>
              <a:latin typeface="Cambria" pitchFamily="18" charset="0"/>
            </a:rPr>
            <a:t>095</a:t>
          </a:r>
          <a:r>
            <a:rPr lang="sr-Cyrl-RS" sz="1200" dirty="0" smtClean="0">
              <a:solidFill>
                <a:schemeClr val="bg1"/>
              </a:solidFill>
            </a:rPr>
            <a:t>.000 </a:t>
          </a:r>
          <a:r>
            <a:rPr lang="sr-Cyrl-RS" sz="1200" dirty="0" smtClean="0">
              <a:solidFill>
                <a:schemeClr val="bg1"/>
              </a:solidFill>
            </a:rPr>
            <a:t>динара</a:t>
          </a:r>
          <a:endParaRPr lang="en-US" sz="1200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chemeClr val="bg1"/>
              </a:solidFill>
            </a:rPr>
            <a:t> 12.000.000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sr-Latn-RS"/>
        </a:p>
      </dgm:t>
    </dgm:pt>
    <dgm:pt modelId="{73F305AC-CFDC-45B1-8AB8-6FABD1C99179}" type="pres">
      <dgm:prSet presAssocID="{A7091EAC-498C-4E8C-B46B-331B042A0C75}" presName="node" presStyleLbl="node1" presStyleIdx="0" presStyleCnt="8" custScaleX="179665" custScaleY="186169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sr-Latn-RS"/>
        </a:p>
      </dgm:t>
    </dgm:pt>
    <dgm:pt modelId="{A14630AA-C1BD-4A7E-B665-0A7C9B6C19C9}" type="pres">
      <dgm:prSet presAssocID="{3FA5C700-C8EE-4CAC-8DA0-0BA7CA952C72}" presName="node" presStyleLbl="node1" presStyleIdx="1" presStyleCnt="8" custScaleX="142862" custScaleY="155180" custRadScaleRad="125593" custRadScaleInc="6578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sr-Latn-RS"/>
        </a:p>
      </dgm:t>
    </dgm:pt>
    <dgm:pt modelId="{E43F7264-94BE-4E7E-8A98-A0D70BB3AF06}" type="pres">
      <dgm:prSet presAssocID="{4746DA87-483C-4B84-9A22-BC58F96CB23A}" presName="node" presStyleLbl="node1" presStyleIdx="2" presStyleCnt="8" custScaleX="151851" custScaleY="121032" custRadScaleRad="96165" custRadScaleInc="3094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sr-Latn-RS"/>
        </a:p>
      </dgm:t>
    </dgm:pt>
    <dgm:pt modelId="{115526CD-270E-4C52-A164-15F2B6F9FE39}" type="pres">
      <dgm:prSet presAssocID="{8329AE49-ECD5-4C13-B90F-CA83B6E6F994}" presName="node" presStyleLbl="node1" presStyleIdx="3" presStyleCnt="8" custScaleX="161818" custScaleY="13621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sr-Latn-RS"/>
        </a:p>
      </dgm:t>
    </dgm:pt>
    <dgm:pt modelId="{5101AD7C-EA94-402A-A388-0FD916639D60}" type="pres">
      <dgm:prSet presAssocID="{9C6F0069-43DC-402D-BD84-1006528FCE04}" presName="node" presStyleLbl="node1" presStyleIdx="4" presStyleCnt="8" custScaleX="156572" custScaleY="133144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sr-Latn-RS"/>
        </a:p>
      </dgm:t>
    </dgm:pt>
    <dgm:pt modelId="{D19ADD6D-9F0A-4766-B637-BB2D5495A9BB}" type="pres">
      <dgm:prSet presAssocID="{ED01A515-5448-4A3E-A2EC-575448D0F5AA}" presName="node" presStyleLbl="node1" presStyleIdx="5" presStyleCnt="8" custScaleX="175419" custScaleY="12715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sr-Latn-R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sr-Latn-R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66374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sr-Latn-R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481178" y="145112"/>
          <a:ext cx="5210341" cy="468476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Председник општине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Општинско </a:t>
          </a:r>
          <a:r>
            <a:rPr lang="sr-Cyrl-RS" sz="1600" kern="1200" dirty="0"/>
            <a:t>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</a:t>
          </a:r>
          <a:r>
            <a:rPr lang="sr-Cyrl-RS" sz="1600" kern="1200" dirty="0" smtClean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Правобранилаштво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Општинска управа</a:t>
          </a:r>
          <a:endParaRPr lang="en-US" sz="1600" kern="1200" dirty="0"/>
        </a:p>
      </dsp:txBody>
      <dsp:txXfrm>
        <a:off x="1481178" y="145112"/>
        <a:ext cx="5210341" cy="4684760"/>
      </dsp:txXfrm>
    </dsp:sp>
    <dsp:sp modelId="{6AE34D3E-FD5D-4402-89AF-BF559D3EC92D}">
      <dsp:nvSpPr>
        <dsp:cNvPr id="0" name=""/>
        <dsp:cNvSpPr/>
      </dsp:nvSpPr>
      <dsp:spPr>
        <a:xfrm>
          <a:off x="4395232" y="99923"/>
          <a:ext cx="486724" cy="486716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3242720" y="4350512"/>
          <a:ext cx="352427" cy="352767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6556192" y="2075419"/>
          <a:ext cx="352427" cy="352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4869748" y="4725775"/>
          <a:ext cx="486724" cy="486716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3342832" y="791654"/>
          <a:ext cx="352427" cy="35276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2231831" y="2809584"/>
          <a:ext cx="352427" cy="352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17739" y="1707976"/>
          <a:ext cx="3076183" cy="3404591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accent1">
                  <a:lumMod val="75000"/>
                </a:schemeClr>
              </a:solidFill>
            </a:rPr>
            <a:t>Спортске установе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 </a:t>
          </a:r>
        </a:p>
      </dsp:txBody>
      <dsp:txXfrm>
        <a:off x="-117739" y="1707976"/>
        <a:ext cx="3076183" cy="3404591"/>
      </dsp:txXfrm>
    </dsp:sp>
    <dsp:sp modelId="{D4397D2C-6DDE-4A42-9855-5F94ADD7F1F8}">
      <dsp:nvSpPr>
        <dsp:cNvPr id="0" name=""/>
        <dsp:cNvSpPr/>
      </dsp:nvSpPr>
      <dsp:spPr>
        <a:xfrm>
          <a:off x="3902810" y="806991"/>
          <a:ext cx="486724" cy="4867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576065" y="504052"/>
          <a:ext cx="879848" cy="879872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6466623" y="-99923"/>
          <a:ext cx="2292076" cy="2483066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Основне 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Средња школа</a:t>
          </a:r>
          <a:endParaRPr lang="sr-Cyrl-RS" sz="1200" kern="1200" dirty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6466623" y="-99923"/>
        <a:ext cx="2292076" cy="2483066"/>
      </dsp:txXfrm>
    </dsp:sp>
    <dsp:sp modelId="{4ABBCF6F-E7DA-4CE7-A2F5-6DD06BFAA1FA}">
      <dsp:nvSpPr>
        <dsp:cNvPr id="0" name=""/>
        <dsp:cNvSpPr/>
      </dsp:nvSpPr>
      <dsp:spPr>
        <a:xfrm>
          <a:off x="5929473" y="1480317"/>
          <a:ext cx="486724" cy="48671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363068" y="4436403"/>
          <a:ext cx="352427" cy="3527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3877578" y="3934349"/>
          <a:ext cx="352427" cy="35276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5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5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5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5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</a:t>
          </a:r>
          <a:r>
            <a:rPr lang="sr-Cyrl-RS" sz="1400" kern="1200" dirty="0">
              <a:solidFill>
                <a:schemeClr val="tx1"/>
              </a:solidFill>
            </a:rPr>
            <a:t>Министарства финансија за припрему одлуке о буџету за </a:t>
          </a:r>
          <a:r>
            <a:rPr lang="sr-Cyrl-RS" sz="1400" kern="1200" dirty="0" smtClean="0">
              <a:solidFill>
                <a:schemeClr val="tx1"/>
              </a:solidFill>
            </a:rPr>
            <a:t>202</a:t>
          </a:r>
          <a:r>
            <a:rPr lang="en-US" sz="1400" kern="1200" dirty="0" smtClean="0">
              <a:solidFill>
                <a:schemeClr val="tx1"/>
              </a:solidFill>
              <a:latin typeface="Cambria" pitchFamily="18" charset="0"/>
            </a:rPr>
            <a:t>1</a:t>
          </a:r>
          <a:r>
            <a:rPr lang="sr-Cyrl-RS" sz="1400" kern="1200" dirty="0" smtClean="0"/>
            <a:t>.годину </a:t>
          </a:r>
          <a:r>
            <a:rPr lang="sr-Cyrl-RS" sz="1400" kern="1200" dirty="0"/>
            <a:t>и др</a:t>
          </a:r>
          <a:r>
            <a:rPr lang="sr-Cyrl-RS" sz="1400" kern="1200" dirty="0" smtClean="0"/>
            <a:t>.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/>
            <a:t>Стратегија </a:t>
          </a:r>
          <a:r>
            <a:rPr lang="sr-Cyrl-RS" sz="1400" kern="1200" dirty="0"/>
            <a:t>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</a:t>
          </a:r>
          <a:r>
            <a:rPr lang="sr-Cyrl-RS" sz="1400" kern="1200" dirty="0" smtClean="0"/>
            <a:t>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1071" y="676108"/>
          <a:ext cx="952039" cy="952039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буџета </a:t>
          </a:r>
          <a:r>
            <a:rPr lang="sr-Cyrl-RS" sz="1000" kern="1200" dirty="0" smtClean="0">
              <a:solidFill>
                <a:schemeClr val="bg1"/>
              </a:solidFill>
            </a:rPr>
            <a:t>општине</a:t>
          </a:r>
          <a:r>
            <a:rPr lang="en-US" sz="1000" kern="1200" dirty="0" smtClean="0">
              <a:solidFill>
                <a:schemeClr val="bg1"/>
              </a:solidFill>
              <a:latin typeface="Cambria" pitchFamily="18" charset="0"/>
            </a:rPr>
            <a:t> </a:t>
          </a:r>
          <a:r>
            <a:rPr lang="sr-Cyrl-RS" sz="1000" kern="1200" dirty="0" smtClean="0">
              <a:solidFill>
                <a:schemeClr val="bg1"/>
              </a:solidFill>
              <a:latin typeface="Cambria" pitchFamily="18" charset="0"/>
            </a:rPr>
            <a:t>1.</a:t>
          </a:r>
          <a:r>
            <a:rPr lang="en-US" sz="1000" kern="1200" dirty="0" smtClean="0">
              <a:solidFill>
                <a:schemeClr val="bg1"/>
              </a:solidFill>
              <a:latin typeface="Cambria" pitchFamily="18" charset="0"/>
            </a:rPr>
            <a:t>175</a:t>
          </a:r>
          <a:r>
            <a:rPr lang="sr-Cyrl-RS" sz="1000" kern="1200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sz="1000" kern="1200" dirty="0" smtClean="0">
              <a:solidFill>
                <a:schemeClr val="bg1"/>
              </a:solidFill>
              <a:latin typeface="Cambria" pitchFamily="18" charset="0"/>
            </a:rPr>
            <a:t>897</a:t>
          </a:r>
          <a:r>
            <a:rPr lang="sr-Cyrl-RS" sz="1000" kern="1200" dirty="0" smtClean="0">
              <a:solidFill>
                <a:schemeClr val="bg1"/>
              </a:solidFill>
            </a:rPr>
            <a:t> </a:t>
          </a:r>
          <a:r>
            <a:rPr lang="sr-Cyrl-RS" sz="1000" kern="1200" dirty="0" smtClean="0">
              <a:solidFill>
                <a:schemeClr val="bg1"/>
              </a:solidFill>
            </a:rPr>
            <a:t>милиона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1071" y="676108"/>
        <a:ext cx="952039" cy="952039"/>
      </dsp:txXfrm>
    </dsp:sp>
    <dsp:sp modelId="{98F3E7AB-6934-48FA-B82F-FBEAF1B2375D}">
      <dsp:nvSpPr>
        <dsp:cNvPr id="0" name=""/>
        <dsp:cNvSpPr/>
      </dsp:nvSpPr>
      <dsp:spPr>
        <a:xfrm>
          <a:off x="1030416" y="876036"/>
          <a:ext cx="552182" cy="552182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030416" y="876036"/>
        <a:ext cx="552182" cy="552182"/>
      </dsp:txXfrm>
    </dsp:sp>
    <dsp:sp modelId="{2F60A798-586E-4E47-B649-25F047F36835}">
      <dsp:nvSpPr>
        <dsp:cNvPr id="0" name=""/>
        <dsp:cNvSpPr/>
      </dsp:nvSpPr>
      <dsp:spPr>
        <a:xfrm>
          <a:off x="1659904" y="676108"/>
          <a:ext cx="952039" cy="952039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Пренета средства из ранијих година </a:t>
          </a:r>
          <a:r>
            <a:rPr lang="en-US" sz="1000" kern="1200" dirty="0" smtClean="0">
              <a:solidFill>
                <a:schemeClr val="bg1"/>
              </a:solidFill>
            </a:rPr>
            <a:t>113</a:t>
          </a:r>
          <a:r>
            <a:rPr lang="sr-Cyrl-RS" sz="1000" kern="1200" dirty="0" smtClean="0">
              <a:solidFill>
                <a:schemeClr val="bg1"/>
              </a:solidFill>
            </a:rPr>
            <a:t> </a:t>
          </a:r>
          <a:r>
            <a:rPr lang="sr-Cyrl-RS" sz="1000" kern="1200" dirty="0" smtClean="0">
              <a:solidFill>
                <a:schemeClr val="bg1"/>
              </a:solidFill>
            </a:rPr>
            <a:t>милиона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659904" y="676108"/>
        <a:ext cx="952039" cy="952039"/>
      </dsp:txXfrm>
    </dsp:sp>
    <dsp:sp modelId="{41F09F99-3DCC-47E4-9188-F7D103A1F6E3}">
      <dsp:nvSpPr>
        <dsp:cNvPr id="0" name=""/>
        <dsp:cNvSpPr/>
      </dsp:nvSpPr>
      <dsp:spPr>
        <a:xfrm>
          <a:off x="2689249" y="876036"/>
          <a:ext cx="552182" cy="552182"/>
        </a:xfrm>
        <a:prstGeom prst="mathPlus">
          <a:avLst/>
        </a:prstGeom>
        <a:solidFill>
          <a:schemeClr val="accent4">
            <a:hueOff val="6807679"/>
            <a:satOff val="-7995"/>
            <a:lumOff val="307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689249" y="876036"/>
        <a:ext cx="552182" cy="552182"/>
      </dsp:txXfrm>
    </dsp:sp>
    <dsp:sp modelId="{6C1FFF0F-B1A4-4C41-B9D3-30452A0DFA4B}">
      <dsp:nvSpPr>
        <dsp:cNvPr id="0" name=""/>
        <dsp:cNvSpPr/>
      </dsp:nvSpPr>
      <dsp:spPr>
        <a:xfrm>
          <a:off x="3318737" y="345679"/>
          <a:ext cx="1421442" cy="161289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>
              <a:solidFill>
                <a:schemeClr val="bg1"/>
              </a:solidFill>
            </a:rPr>
            <a:t>Приходи буџ. кор. из </a:t>
          </a:r>
          <a:r>
            <a:rPr lang="sr-Cyrl-RS" sz="1300" kern="1200" dirty="0">
              <a:solidFill>
                <a:schemeClr val="bg1"/>
              </a:solidFill>
            </a:rPr>
            <a:t>осталих извора 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37</a:t>
          </a:r>
          <a:r>
            <a:rPr lang="sr-Cyrl-RS" sz="1300" kern="1200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253</a:t>
          </a:r>
          <a:r>
            <a:rPr lang="sr-Cyrl-RS" sz="1300" kern="1200" dirty="0" smtClean="0">
              <a:solidFill>
                <a:schemeClr val="bg1"/>
              </a:solidFill>
            </a:rPr>
            <a:t> </a:t>
          </a:r>
          <a:r>
            <a:rPr lang="sr-Cyrl-RS" sz="1300" kern="1200" dirty="0" smtClean="0">
              <a:solidFill>
                <a:schemeClr val="bg1"/>
              </a:solidFill>
            </a:rPr>
            <a:t>милиона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3318737" y="345679"/>
        <a:ext cx="1421442" cy="1612897"/>
      </dsp:txXfrm>
    </dsp:sp>
    <dsp:sp modelId="{87C2FC52-975B-4E62-B5E0-1AB7C844E900}">
      <dsp:nvSpPr>
        <dsp:cNvPr id="0" name=""/>
        <dsp:cNvSpPr/>
      </dsp:nvSpPr>
      <dsp:spPr>
        <a:xfrm>
          <a:off x="4817485" y="876036"/>
          <a:ext cx="552182" cy="552182"/>
        </a:xfrm>
        <a:prstGeom prst="mathPlus">
          <a:avLst/>
        </a:prstGeom>
        <a:solidFill>
          <a:schemeClr val="accent4">
            <a:hueOff val="13615358"/>
            <a:satOff val="-15991"/>
            <a:lumOff val="614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817485" y="876036"/>
        <a:ext cx="552182" cy="552182"/>
      </dsp:txXfrm>
    </dsp:sp>
    <dsp:sp modelId="{DB68C0B8-C86E-4B3A-808B-732423348FCC}">
      <dsp:nvSpPr>
        <dsp:cNvPr id="0" name=""/>
        <dsp:cNvSpPr/>
      </dsp:nvSpPr>
      <dsp:spPr>
        <a:xfrm>
          <a:off x="5446973" y="264361"/>
          <a:ext cx="1208242" cy="1775533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 smtClean="0">
              <a:solidFill>
                <a:schemeClr val="bg1"/>
              </a:solidFill>
            </a:rPr>
            <a:t>Приходи од других нивоа власти 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335</a:t>
          </a:r>
          <a:r>
            <a:rPr lang="sr-Cyrl-RS" sz="1300" kern="1200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521</a:t>
          </a:r>
          <a:r>
            <a:rPr lang="sr-Cyrl-RS" sz="1300" kern="1200" dirty="0" smtClean="0">
              <a:solidFill>
                <a:schemeClr val="bg1"/>
              </a:solidFill>
            </a:rPr>
            <a:t> </a:t>
          </a:r>
          <a:r>
            <a:rPr lang="sr-Cyrl-RS" sz="1300" kern="1200" dirty="0" smtClean="0">
              <a:solidFill>
                <a:schemeClr val="bg1"/>
              </a:solidFill>
            </a:rPr>
            <a:t>милиона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5446973" y="264361"/>
        <a:ext cx="1208242" cy="1775533"/>
      </dsp:txXfrm>
    </dsp:sp>
    <dsp:sp modelId="{645D3C6A-1602-4009-96CA-F16645B4106D}">
      <dsp:nvSpPr>
        <dsp:cNvPr id="0" name=""/>
        <dsp:cNvSpPr/>
      </dsp:nvSpPr>
      <dsp:spPr>
        <a:xfrm>
          <a:off x="6732521" y="876036"/>
          <a:ext cx="552182" cy="552182"/>
        </a:xfrm>
        <a:prstGeom prst="mathEqual">
          <a:avLst/>
        </a:prstGeom>
        <a:solidFill>
          <a:schemeClr val="accent4">
            <a:hueOff val="20423036"/>
            <a:satOff val="-23986"/>
            <a:lumOff val="9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6732521" y="876036"/>
        <a:ext cx="552182" cy="552182"/>
      </dsp:txXfrm>
    </dsp:sp>
    <dsp:sp modelId="{2DB98FF9-EDB5-4EEE-AFA3-A57C7337F497}">
      <dsp:nvSpPr>
        <dsp:cNvPr id="0" name=""/>
        <dsp:cNvSpPr/>
      </dsp:nvSpPr>
      <dsp:spPr>
        <a:xfrm>
          <a:off x="7362010" y="595613"/>
          <a:ext cx="1601405" cy="1113028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bg1"/>
              </a:solidFill>
            </a:rPr>
            <a:t>Укупан буџет </a:t>
          </a:r>
          <a:r>
            <a:rPr lang="sr-Cyrl-RS" sz="1400" kern="1200" dirty="0" smtClean="0">
              <a:solidFill>
                <a:schemeClr val="bg1"/>
              </a:solidFill>
            </a:rPr>
            <a:t>општине </a:t>
          </a:r>
          <a:r>
            <a:rPr lang="sr-Cyrl-RS" sz="1400" kern="1200" dirty="0" smtClean="0">
              <a:solidFill>
                <a:schemeClr val="bg1"/>
              </a:solidFill>
            </a:rPr>
            <a:t>1.</a:t>
          </a:r>
          <a:r>
            <a:rPr lang="en-US" sz="1400" kern="1200" dirty="0" smtClean="0">
              <a:solidFill>
                <a:schemeClr val="bg1"/>
              </a:solidFill>
            </a:rPr>
            <a:t>662</a:t>
          </a:r>
          <a:r>
            <a:rPr lang="sr-Cyrl-RS" sz="1400" kern="1200" dirty="0" smtClean="0">
              <a:solidFill>
                <a:schemeClr val="bg1"/>
              </a:solidFill>
            </a:rPr>
            <a:t>.</a:t>
          </a:r>
          <a:r>
            <a:rPr lang="en-US" sz="1400" kern="1200" dirty="0" smtClean="0">
              <a:solidFill>
                <a:schemeClr val="bg1"/>
              </a:solidFill>
            </a:rPr>
            <a:t>158</a:t>
          </a:r>
          <a:r>
            <a:rPr lang="sr-Cyrl-RS" sz="1400" kern="1200" dirty="0" smtClean="0">
              <a:solidFill>
                <a:schemeClr val="bg1"/>
              </a:solidFill>
            </a:rPr>
            <a:t> </a:t>
          </a:r>
          <a:r>
            <a:rPr lang="sr-Cyrl-RS" sz="1400" kern="1200" dirty="0" smtClean="0">
              <a:solidFill>
                <a:schemeClr val="bg1"/>
              </a:solidFill>
            </a:rPr>
            <a:t>милиона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7362010" y="595613"/>
        <a:ext cx="1601405" cy="111302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181840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181840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87790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87790"/>
          <a:ext cx="5779306" cy="504900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87790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036390"/>
          <a:ext cx="2124745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036390"/>
        <a:ext cx="2124745" cy="514800"/>
      </dsp:txXfrm>
    </dsp:sp>
    <dsp:sp modelId="{0E930D30-96BC-4D43-B65A-EE88C46DBE48}">
      <dsp:nvSpPr>
        <dsp:cNvPr id="0" name=""/>
        <dsp:cNvSpPr/>
      </dsp:nvSpPr>
      <dsp:spPr>
        <a:xfrm>
          <a:off x="2128898" y="650290"/>
          <a:ext cx="424949" cy="12870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650290"/>
          <a:ext cx="5779306" cy="128700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650290"/>
        <a:ext cx="5779306" cy="1287000"/>
      </dsp:txXfrm>
    </dsp:sp>
    <dsp:sp modelId="{CCB8139E-CA19-491D-9FCD-6BF28923C725}">
      <dsp:nvSpPr>
        <dsp:cNvPr id="0" name=""/>
        <dsp:cNvSpPr/>
      </dsp:nvSpPr>
      <dsp:spPr>
        <a:xfrm>
          <a:off x="4153" y="2091415"/>
          <a:ext cx="2124745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091415"/>
        <a:ext cx="2124745" cy="514800"/>
      </dsp:txXfrm>
    </dsp:sp>
    <dsp:sp modelId="{14D1633C-A097-4A5A-8269-B04E98857E56}">
      <dsp:nvSpPr>
        <dsp:cNvPr id="0" name=""/>
        <dsp:cNvSpPr/>
      </dsp:nvSpPr>
      <dsp:spPr>
        <a:xfrm>
          <a:off x="2128898" y="1994890"/>
          <a:ext cx="424949" cy="70785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1994890"/>
          <a:ext cx="5779306" cy="70785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1994890"/>
        <a:ext cx="5779306" cy="707850"/>
      </dsp:txXfrm>
    </dsp:sp>
    <dsp:sp modelId="{9312B733-3AEB-49F6-8245-08553BA2949B}">
      <dsp:nvSpPr>
        <dsp:cNvPr id="0" name=""/>
        <dsp:cNvSpPr/>
      </dsp:nvSpPr>
      <dsp:spPr>
        <a:xfrm>
          <a:off x="4153" y="2760340"/>
          <a:ext cx="2124745" cy="950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760340"/>
        <a:ext cx="2124745" cy="950400"/>
      </dsp:txXfrm>
    </dsp:sp>
    <dsp:sp modelId="{435AB433-2559-485A-A03D-C32F36288071}">
      <dsp:nvSpPr>
        <dsp:cNvPr id="0" name=""/>
        <dsp:cNvSpPr/>
      </dsp:nvSpPr>
      <dsp:spPr>
        <a:xfrm>
          <a:off x="2128898" y="2760340"/>
          <a:ext cx="424949" cy="9504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760340"/>
          <a:ext cx="5779306" cy="950400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760340"/>
        <a:ext cx="5779306" cy="950400"/>
      </dsp:txXfrm>
    </dsp:sp>
    <dsp:sp modelId="{EFAACCF6-3A6A-4536-89B0-F0A7C44F6BE1}">
      <dsp:nvSpPr>
        <dsp:cNvPr id="0" name=""/>
        <dsp:cNvSpPr/>
      </dsp:nvSpPr>
      <dsp:spPr>
        <a:xfrm>
          <a:off x="4153" y="3768340"/>
          <a:ext cx="2124745" cy="116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68340"/>
        <a:ext cx="2124745" cy="1168200"/>
      </dsp:txXfrm>
    </dsp:sp>
    <dsp:sp modelId="{6497CA82-45EE-4BD1-AEB4-CC3961FBFB74}">
      <dsp:nvSpPr>
        <dsp:cNvPr id="0" name=""/>
        <dsp:cNvSpPr/>
      </dsp:nvSpPr>
      <dsp:spPr>
        <a:xfrm>
          <a:off x="2128898" y="3768340"/>
          <a:ext cx="424949" cy="11682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768340"/>
          <a:ext cx="5779306" cy="11682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</a:t>
          </a:r>
          <a:r>
            <a:rPr lang="sr-Cyrl-RS" sz="1400" b="0" i="0" kern="1200" dirty="0" smtClean="0"/>
            <a:t>општина. </a:t>
          </a:r>
          <a:r>
            <a:rPr lang="sr-Cyrl-RS" sz="1400" b="0" i="0" kern="1200" dirty="0"/>
            <a:t>Примања од продаје финансијске имовине  представљају приливе по основу продаје домаћих акција и осталог капитала у корист нивоа градова</a:t>
          </a:r>
          <a:endParaRPr lang="en-US" sz="1400" kern="1200" dirty="0"/>
        </a:p>
      </dsp:txBody>
      <dsp:txXfrm>
        <a:off x="2723827" y="3768340"/>
        <a:ext cx="5779306" cy="1168200"/>
      </dsp:txXfrm>
    </dsp:sp>
    <dsp:sp modelId="{939B76D1-BB33-4E50-9ECD-839FB5787B95}">
      <dsp:nvSpPr>
        <dsp:cNvPr id="0" name=""/>
        <dsp:cNvSpPr/>
      </dsp:nvSpPr>
      <dsp:spPr>
        <a:xfrm>
          <a:off x="4153" y="4994140"/>
          <a:ext cx="2124745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994140"/>
        <a:ext cx="2124745" cy="514800"/>
      </dsp:txXfrm>
    </dsp:sp>
    <dsp:sp modelId="{7845F59F-6101-48DE-ABCC-EC5351843F5B}">
      <dsp:nvSpPr>
        <dsp:cNvPr id="0" name=""/>
        <dsp:cNvSpPr/>
      </dsp:nvSpPr>
      <dsp:spPr>
        <a:xfrm>
          <a:off x="2128898" y="4994140"/>
          <a:ext cx="424949" cy="5148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994140"/>
          <a:ext cx="5779306" cy="5148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994140"/>
        <a:ext cx="5779306" cy="514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890824" y="1219290"/>
          <a:ext cx="2762919" cy="276291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22000"/>
                <a:satMod val="160000"/>
              </a:schemeClr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0"/>
              <a:satOff val="0"/>
              <a:lumOff val="0"/>
              <a:alphaOff val="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300" kern="1200" dirty="0">
              <a:solidFill>
                <a:schemeClr val="bg1"/>
              </a:solidFill>
            </a:rPr>
            <a:t>Укупни буџетски приходи и примања  </a:t>
          </a:r>
          <a:r>
            <a:rPr lang="sr-Cyrl-RS" sz="2300" kern="1200" dirty="0" smtClean="0">
              <a:solidFill>
                <a:schemeClr val="bg1"/>
              </a:solidFill>
            </a:rPr>
            <a:t>1.</a:t>
          </a:r>
          <a:r>
            <a:rPr lang="en-US" sz="2300" kern="1200" dirty="0" smtClean="0">
              <a:solidFill>
                <a:schemeClr val="bg1"/>
              </a:solidFill>
            </a:rPr>
            <a:t>662</a:t>
          </a:r>
          <a:r>
            <a:rPr lang="sr-Cyrl-RS" sz="2300" kern="1200" dirty="0" smtClean="0">
              <a:solidFill>
                <a:schemeClr val="bg1"/>
              </a:solidFill>
            </a:rPr>
            <a:t>.</a:t>
          </a:r>
          <a:r>
            <a:rPr lang="en-US" sz="2300" kern="1200" dirty="0" smtClean="0">
              <a:solidFill>
                <a:schemeClr val="bg1"/>
              </a:solidFill>
            </a:rPr>
            <a:t>158</a:t>
          </a:r>
          <a:r>
            <a:rPr lang="sr-Cyrl-RS" sz="2300" kern="1200" dirty="0" smtClean="0">
              <a:solidFill>
                <a:schemeClr val="bg1"/>
              </a:solidFill>
            </a:rPr>
            <a:t>.000 </a:t>
          </a:r>
          <a:r>
            <a:rPr lang="sr-Cyrl-RS" sz="2300" kern="1200" dirty="0">
              <a:solidFill>
                <a:schemeClr val="bg1"/>
              </a:solidFill>
            </a:rPr>
            <a:t>динара</a:t>
          </a:r>
          <a:endParaRPr lang="en-US" sz="2300" kern="1200" dirty="0">
            <a:solidFill>
              <a:schemeClr val="bg1"/>
            </a:solidFill>
          </a:endParaRPr>
        </a:p>
      </dsp:txBody>
      <dsp:txXfrm>
        <a:off x="1890824" y="1219290"/>
        <a:ext cx="2762919" cy="2762919"/>
      </dsp:txXfrm>
    </dsp:sp>
    <dsp:sp modelId="{63432802-399F-407F-AC10-7219543A0326}">
      <dsp:nvSpPr>
        <dsp:cNvPr id="0" name=""/>
        <dsp:cNvSpPr/>
      </dsp:nvSpPr>
      <dsp:spPr>
        <a:xfrm>
          <a:off x="2640257" y="85242"/>
          <a:ext cx="1381459" cy="138145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10"/>
                <a:satOff val="-71"/>
                <a:lumOff val="899"/>
                <a:alphaOff val="6000"/>
                <a:shade val="22000"/>
                <a:satMod val="160000"/>
              </a:schemeClr>
              <a:schemeClr val="accent4">
                <a:shade val="80000"/>
                <a:alpha val="50000"/>
                <a:hueOff val="-10"/>
                <a:satOff val="-71"/>
                <a:lumOff val="899"/>
                <a:alphaOff val="6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10"/>
              <a:satOff val="-71"/>
              <a:lumOff val="899"/>
              <a:alphaOff val="6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Приходи од  пореза </a:t>
          </a:r>
          <a:r>
            <a:rPr lang="sr-Cyrl-RS" sz="1300" kern="1200" dirty="0" smtClean="0">
              <a:solidFill>
                <a:schemeClr val="bg1"/>
              </a:solidFill>
            </a:rPr>
            <a:t> 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786</a:t>
          </a:r>
          <a:r>
            <a:rPr lang="sr-Cyrl-RS" sz="1300" kern="1200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215</a:t>
          </a:r>
          <a:r>
            <a:rPr lang="sr-Cyrl-RS" sz="1300" kern="1200" dirty="0" smtClean="0">
              <a:solidFill>
                <a:schemeClr val="bg1"/>
              </a:solidFill>
            </a:rPr>
            <a:t>.000 </a:t>
          </a:r>
          <a:r>
            <a:rPr lang="sr-Cyrl-RS" sz="1300" kern="1200" dirty="0">
              <a:solidFill>
                <a:schemeClr val="bg1"/>
              </a:solidFill>
            </a:rPr>
            <a:t>динара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2640257" y="85242"/>
        <a:ext cx="1381459" cy="1381459"/>
      </dsp:txXfrm>
    </dsp:sp>
    <dsp:sp modelId="{449BFEB2-6844-4A2C-8DC2-780280CBA079}">
      <dsp:nvSpPr>
        <dsp:cNvPr id="0" name=""/>
        <dsp:cNvSpPr/>
      </dsp:nvSpPr>
      <dsp:spPr>
        <a:xfrm>
          <a:off x="4267098" y="1075252"/>
          <a:ext cx="1381459" cy="138145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21"/>
                <a:satOff val="-142"/>
                <a:lumOff val="1797"/>
                <a:alphaOff val="12000"/>
                <a:shade val="22000"/>
                <a:satMod val="160000"/>
              </a:schemeClr>
              <a:schemeClr val="accent4">
                <a:shade val="80000"/>
                <a:alpha val="50000"/>
                <a:hueOff val="-21"/>
                <a:satOff val="-142"/>
                <a:lumOff val="1797"/>
                <a:alphaOff val="12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21"/>
              <a:satOff val="-142"/>
              <a:lumOff val="1797"/>
              <a:alphaOff val="12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Трансфери 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335</a:t>
          </a:r>
          <a:r>
            <a:rPr lang="sr-Cyrl-RS" sz="1300" kern="1200" dirty="0" smtClean="0">
              <a:solidFill>
                <a:schemeClr val="bg1"/>
              </a:solidFill>
            </a:rPr>
            <a:t>.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521</a:t>
          </a:r>
          <a:r>
            <a:rPr lang="sr-Cyrl-RS" sz="1300" kern="1200" dirty="0" smtClean="0">
              <a:solidFill>
                <a:schemeClr val="bg1"/>
              </a:solidFill>
            </a:rPr>
            <a:t>.000 </a:t>
          </a:r>
          <a:r>
            <a:rPr lang="sr-Cyrl-RS" sz="1300" kern="1200" dirty="0" smtClean="0">
              <a:solidFill>
                <a:schemeClr val="bg1"/>
              </a:solidFill>
            </a:rPr>
            <a:t>динара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4267098" y="1075252"/>
        <a:ext cx="1381459" cy="1381459"/>
      </dsp:txXfrm>
    </dsp:sp>
    <dsp:sp modelId="{9DDE88A7-5745-4E4F-A7A8-F71A4DA0D5F2}">
      <dsp:nvSpPr>
        <dsp:cNvPr id="0" name=""/>
        <dsp:cNvSpPr/>
      </dsp:nvSpPr>
      <dsp:spPr>
        <a:xfrm>
          <a:off x="3979058" y="3379524"/>
          <a:ext cx="1381459" cy="138145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31"/>
                <a:satOff val="-214"/>
                <a:lumOff val="2696"/>
                <a:alphaOff val="18000"/>
                <a:shade val="22000"/>
                <a:satMod val="160000"/>
              </a:schemeClr>
              <a:schemeClr val="accent4">
                <a:shade val="80000"/>
                <a:alpha val="50000"/>
                <a:hueOff val="-31"/>
                <a:satOff val="-214"/>
                <a:lumOff val="2696"/>
                <a:alphaOff val="18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31"/>
              <a:satOff val="-214"/>
              <a:lumOff val="2696"/>
              <a:alphaOff val="18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Други приходи  </a:t>
          </a:r>
          <a:r>
            <a:rPr lang="sr-Cyrl-RS" sz="1300" kern="1200" dirty="0" smtClean="0">
              <a:solidFill>
                <a:schemeClr val="bg1"/>
              </a:solidFill>
            </a:rPr>
            <a:t>1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46</a:t>
          </a:r>
          <a:r>
            <a:rPr lang="sr-Cyrl-RS" sz="1300" kern="1200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796</a:t>
          </a:r>
          <a:r>
            <a:rPr lang="sr-Cyrl-RS" sz="1300" kern="1200" dirty="0" smtClean="0">
              <a:solidFill>
                <a:schemeClr val="bg1"/>
              </a:solidFill>
            </a:rPr>
            <a:t>.000 </a:t>
          </a:r>
          <a:r>
            <a:rPr lang="sr-Cyrl-RS" sz="1300" kern="1200" dirty="0" smtClean="0">
              <a:solidFill>
                <a:schemeClr val="bg1"/>
              </a:solidFill>
            </a:rPr>
            <a:t>динара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3979058" y="3379524"/>
        <a:ext cx="1381459" cy="1381459"/>
      </dsp:txXfrm>
    </dsp:sp>
    <dsp:sp modelId="{91CFC9CD-FF79-40EF-A271-A8DBB0423AC2}">
      <dsp:nvSpPr>
        <dsp:cNvPr id="0" name=""/>
        <dsp:cNvSpPr/>
      </dsp:nvSpPr>
      <dsp:spPr>
        <a:xfrm>
          <a:off x="1314753" y="3307507"/>
          <a:ext cx="1381459" cy="1381459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42"/>
                <a:satOff val="-285"/>
                <a:lumOff val="3594"/>
                <a:alphaOff val="24000"/>
                <a:shade val="22000"/>
                <a:satMod val="160000"/>
              </a:schemeClr>
              <a:schemeClr val="accent4">
                <a:shade val="80000"/>
                <a:alpha val="50000"/>
                <a:hueOff val="-42"/>
                <a:satOff val="-285"/>
                <a:lumOff val="3594"/>
                <a:alphaOff val="24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42"/>
              <a:satOff val="-285"/>
              <a:lumOff val="3594"/>
              <a:alphaOff val="24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Примања од продаје </a:t>
          </a:r>
          <a:r>
            <a:rPr lang="sr-Cyrl-RS" sz="1300" kern="1200" dirty="0" smtClean="0">
              <a:solidFill>
                <a:schemeClr val="bg1"/>
              </a:solidFill>
            </a:rPr>
            <a:t>имовине   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87</a:t>
          </a:r>
          <a:r>
            <a:rPr lang="sr-Cyrl-RS" sz="1300" kern="1200" dirty="0" smtClean="0">
              <a:solidFill>
                <a:schemeClr val="bg1"/>
              </a:solidFill>
              <a:latin typeface="Cambria" pitchFamily="18" charset="0"/>
            </a:rPr>
            <a:t>.</a:t>
          </a:r>
          <a:r>
            <a:rPr lang="en-US" sz="1300" kern="1200" dirty="0" smtClean="0">
              <a:solidFill>
                <a:schemeClr val="bg1"/>
              </a:solidFill>
              <a:latin typeface="Cambria" pitchFamily="18" charset="0"/>
            </a:rPr>
            <a:t>400</a:t>
          </a:r>
          <a:r>
            <a:rPr lang="sr-Cyrl-RS" sz="1300" kern="1200" dirty="0" smtClean="0">
              <a:solidFill>
                <a:schemeClr val="bg1"/>
              </a:solidFill>
            </a:rPr>
            <a:t>.000 </a:t>
          </a:r>
          <a:r>
            <a:rPr lang="sr-Cyrl-RS" sz="1300" kern="1200" dirty="0" smtClean="0">
              <a:solidFill>
                <a:schemeClr val="bg1"/>
              </a:solidFill>
            </a:rPr>
            <a:t>динара</a:t>
          </a:r>
          <a:endParaRPr lang="en-US" sz="1300" kern="1200" dirty="0">
            <a:solidFill>
              <a:schemeClr val="bg1"/>
            </a:solidFill>
          </a:endParaRPr>
        </a:p>
      </dsp:txBody>
      <dsp:txXfrm>
        <a:off x="1314753" y="3307507"/>
        <a:ext cx="1381459" cy="1381459"/>
      </dsp:txXfrm>
    </dsp:sp>
    <dsp:sp modelId="{FC69A2CE-A671-47B5-8CD8-544465E52E9C}">
      <dsp:nvSpPr>
        <dsp:cNvPr id="0" name=""/>
        <dsp:cNvSpPr/>
      </dsp:nvSpPr>
      <dsp:spPr>
        <a:xfrm>
          <a:off x="810702" y="1147269"/>
          <a:ext cx="1381459" cy="13814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shade val="80000"/>
                <a:alpha val="50000"/>
                <a:hueOff val="-52"/>
                <a:satOff val="-356"/>
                <a:lumOff val="4493"/>
                <a:alphaOff val="30000"/>
                <a:shade val="22000"/>
                <a:satMod val="160000"/>
              </a:schemeClr>
              <a:schemeClr val="accent4">
                <a:shade val="80000"/>
                <a:alpha val="50000"/>
                <a:hueOff val="-52"/>
                <a:satOff val="-356"/>
                <a:lumOff val="4493"/>
                <a:alphaOff val="30000"/>
                <a:shade val="45000"/>
                <a:satMod val="100000"/>
              </a:schemeClr>
            </a:duotone>
          </a:blip>
          <a:tile tx="0" ty="0" sx="65000" sy="65000" flip="none" algn="ctr"/>
        </a:blipFill>
        <a:ln>
          <a:noFill/>
        </a:ln>
        <a:effectLst>
          <a:outerShdw blurRad="50800" dist="50800" dir="5400000" algn="t" rotWithShape="0">
            <a:srgbClr val="000000">
              <a:alpha val="60000"/>
            </a:srgbClr>
          </a:outerShdw>
        </a:effectLst>
        <a:scene3d>
          <a:camera prst="isometricBottomUp" fov="0">
            <a:rot lat="0" lon="0" rev="0"/>
          </a:camera>
          <a:lightRig rig="soft" dir="b">
            <a:rot lat="0" lon="0" rev="9000000"/>
          </a:lightRig>
        </a:scene3d>
        <a:sp3d contourW="35000" prstMaterial="matte">
          <a:bevelT w="45000" h="38100" prst="convex"/>
          <a:contourClr>
            <a:schemeClr val="accent4">
              <a:shade val="80000"/>
              <a:alpha val="50000"/>
              <a:hueOff val="-52"/>
              <a:satOff val="-356"/>
              <a:lumOff val="4493"/>
              <a:alphaOff val="30000"/>
              <a:tint val="10000"/>
              <a:satMod val="1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Пренета средства из ранијих година</a:t>
          </a:r>
          <a:r>
            <a:rPr lang="sr-Latn-RS" sz="1000" kern="1200" dirty="0">
              <a:solidFill>
                <a:schemeClr val="bg1"/>
              </a:solidFill>
            </a:rPr>
            <a:t> </a:t>
          </a:r>
          <a:r>
            <a:rPr lang="sr-Cyrl-RS" sz="1000" kern="1200" dirty="0" smtClean="0">
              <a:solidFill>
                <a:schemeClr val="bg1"/>
              </a:solidFill>
              <a:latin typeface="+mn-lt"/>
            </a:rPr>
            <a:t>1</a:t>
          </a:r>
          <a:r>
            <a:rPr lang="en-US" sz="1000" kern="1200" dirty="0" smtClean="0">
              <a:solidFill>
                <a:schemeClr val="bg1"/>
              </a:solidFill>
              <a:latin typeface="+mn-lt"/>
            </a:rPr>
            <a:t>13</a:t>
          </a:r>
          <a:r>
            <a:rPr lang="sr-Cyrl-RS" sz="1000" kern="1200" dirty="0" smtClean="0">
              <a:solidFill>
                <a:schemeClr val="bg1"/>
              </a:solidFill>
              <a:latin typeface="+mn-lt"/>
            </a:rPr>
            <a:t>.</a:t>
          </a:r>
          <a:r>
            <a:rPr lang="en-US" sz="1000" kern="1200" dirty="0" smtClean="0">
              <a:solidFill>
                <a:schemeClr val="bg1"/>
              </a:solidFill>
              <a:latin typeface="+mn-lt"/>
            </a:rPr>
            <a:t>487</a:t>
          </a:r>
          <a:r>
            <a:rPr lang="sr-Cyrl-RS" sz="1000" kern="1200" dirty="0" smtClean="0">
              <a:solidFill>
                <a:schemeClr val="bg1"/>
              </a:solidFill>
            </a:rPr>
            <a:t>.000 </a:t>
          </a:r>
          <a:r>
            <a:rPr lang="sr-Cyrl-RS" sz="1000" kern="1200" dirty="0" smtClean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810702" y="1147269"/>
        <a:ext cx="1381459" cy="138147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52465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Расходи за запослене</a:t>
          </a:r>
          <a:endParaRPr lang="en-US" sz="1600" b="1" kern="1200" dirty="0"/>
        </a:p>
      </dsp:txBody>
      <dsp:txXfrm>
        <a:off x="0" y="52465"/>
        <a:ext cx="2055390" cy="514800"/>
      </dsp:txXfrm>
    </dsp:sp>
    <dsp:sp modelId="{02385D1D-92EB-445D-B736-940004751C79}">
      <dsp:nvSpPr>
        <dsp:cNvPr id="0" name=""/>
        <dsp:cNvSpPr/>
      </dsp:nvSpPr>
      <dsp:spPr>
        <a:xfrm>
          <a:off x="2055390" y="52465"/>
          <a:ext cx="411078" cy="5148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52465"/>
          <a:ext cx="5590663" cy="51480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52465"/>
        <a:ext cx="5590663" cy="514800"/>
      </dsp:txXfrm>
    </dsp:sp>
    <dsp:sp modelId="{F40D94EA-52E0-4740-A924-EAF350BDF213}">
      <dsp:nvSpPr>
        <dsp:cNvPr id="0" name=""/>
        <dsp:cNvSpPr/>
      </dsp:nvSpPr>
      <dsp:spPr>
        <a:xfrm>
          <a:off x="0" y="705303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Коришћење роба и услуга </a:t>
          </a:r>
          <a:endParaRPr lang="en-US" sz="1600" kern="1200" dirty="0"/>
        </a:p>
      </dsp:txBody>
      <dsp:txXfrm>
        <a:off x="0" y="705303"/>
        <a:ext cx="2055390" cy="514800"/>
      </dsp:txXfrm>
    </dsp:sp>
    <dsp:sp modelId="{0E930D30-96BC-4D43-B65A-EE88C46DBE48}">
      <dsp:nvSpPr>
        <dsp:cNvPr id="0" name=""/>
        <dsp:cNvSpPr/>
      </dsp:nvSpPr>
      <dsp:spPr>
        <a:xfrm>
          <a:off x="2055390" y="624865"/>
          <a:ext cx="411078" cy="67567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4865"/>
          <a:ext cx="5590663" cy="67567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4865"/>
        <a:ext cx="5590663" cy="675675"/>
      </dsp:txXfrm>
    </dsp:sp>
    <dsp:sp modelId="{CCB8139E-CA19-491D-9FCD-6BF28923C725}">
      <dsp:nvSpPr>
        <dsp:cNvPr id="0" name=""/>
        <dsp:cNvSpPr/>
      </dsp:nvSpPr>
      <dsp:spPr>
        <a:xfrm>
          <a:off x="0" y="1535103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Дотације и трансфери</a:t>
          </a:r>
          <a:endParaRPr lang="en-US" sz="1600" b="1" kern="1200" dirty="0"/>
        </a:p>
      </dsp:txBody>
      <dsp:txXfrm>
        <a:off x="0" y="1535103"/>
        <a:ext cx="2055390" cy="514800"/>
      </dsp:txXfrm>
    </dsp:sp>
    <dsp:sp modelId="{14D1633C-A097-4A5A-8269-B04E98857E56}">
      <dsp:nvSpPr>
        <dsp:cNvPr id="0" name=""/>
        <dsp:cNvSpPr/>
      </dsp:nvSpPr>
      <dsp:spPr>
        <a:xfrm>
          <a:off x="2055390" y="1358140"/>
          <a:ext cx="411078" cy="86872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58140"/>
          <a:ext cx="5590663" cy="868725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58140"/>
        <a:ext cx="5590663" cy="868725"/>
      </dsp:txXfrm>
    </dsp:sp>
    <dsp:sp modelId="{9312B733-3AEB-49F6-8245-08553BA2949B}">
      <dsp:nvSpPr>
        <dsp:cNvPr id="0" name=""/>
        <dsp:cNvSpPr/>
      </dsp:nvSpPr>
      <dsp:spPr>
        <a:xfrm>
          <a:off x="0" y="2368615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Остали расходи</a:t>
          </a:r>
          <a:endParaRPr lang="en-US" sz="1600" b="1" kern="1200" dirty="0"/>
        </a:p>
      </dsp:txBody>
      <dsp:txXfrm>
        <a:off x="0" y="2368615"/>
        <a:ext cx="2055390" cy="316800"/>
      </dsp:txXfrm>
    </dsp:sp>
    <dsp:sp modelId="{435AB433-2559-485A-A03D-C32F36288071}">
      <dsp:nvSpPr>
        <dsp:cNvPr id="0" name=""/>
        <dsp:cNvSpPr/>
      </dsp:nvSpPr>
      <dsp:spPr>
        <a:xfrm>
          <a:off x="2055390" y="2284465"/>
          <a:ext cx="411078" cy="4851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284465"/>
          <a:ext cx="5590663" cy="48510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284465"/>
        <a:ext cx="5590663" cy="485100"/>
      </dsp:txXfrm>
    </dsp:sp>
    <dsp:sp modelId="{EFAACCF6-3A6A-4536-89B0-F0A7C44F6BE1}">
      <dsp:nvSpPr>
        <dsp:cNvPr id="0" name=""/>
        <dsp:cNvSpPr/>
      </dsp:nvSpPr>
      <dsp:spPr>
        <a:xfrm>
          <a:off x="0" y="2911315"/>
          <a:ext cx="2057399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Субвенције</a:t>
          </a:r>
          <a:endParaRPr lang="en-US" sz="1600" b="1" kern="1200" dirty="0"/>
        </a:p>
      </dsp:txBody>
      <dsp:txXfrm>
        <a:off x="0" y="2911315"/>
        <a:ext cx="2057399" cy="316800"/>
      </dsp:txXfrm>
    </dsp:sp>
    <dsp:sp modelId="{6497CA82-45EE-4BD1-AEB4-CC3961FBFB74}">
      <dsp:nvSpPr>
        <dsp:cNvPr id="0" name=""/>
        <dsp:cNvSpPr/>
      </dsp:nvSpPr>
      <dsp:spPr>
        <a:xfrm>
          <a:off x="2057399" y="2827165"/>
          <a:ext cx="411479" cy="4851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27165"/>
          <a:ext cx="5596128" cy="48510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27165"/>
        <a:ext cx="5596128" cy="485100"/>
      </dsp:txXfrm>
    </dsp:sp>
    <dsp:sp modelId="{939B76D1-BB33-4E50-9ECD-839FB5787B95}">
      <dsp:nvSpPr>
        <dsp:cNvPr id="0" name=""/>
        <dsp:cNvSpPr/>
      </dsp:nvSpPr>
      <dsp:spPr>
        <a:xfrm>
          <a:off x="0" y="3369865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Социјална заштита</a:t>
          </a:r>
          <a:endParaRPr lang="en-US" sz="1600" b="1" kern="1200" dirty="0"/>
        </a:p>
      </dsp:txBody>
      <dsp:txXfrm>
        <a:off x="0" y="3369865"/>
        <a:ext cx="2055390" cy="514800"/>
      </dsp:txXfrm>
    </dsp:sp>
    <dsp:sp modelId="{7845F59F-6101-48DE-ABCC-EC5351843F5B}">
      <dsp:nvSpPr>
        <dsp:cNvPr id="0" name=""/>
        <dsp:cNvSpPr/>
      </dsp:nvSpPr>
      <dsp:spPr>
        <a:xfrm>
          <a:off x="2055390" y="3369865"/>
          <a:ext cx="411078" cy="5148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369865"/>
          <a:ext cx="5590663" cy="5148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369865"/>
        <a:ext cx="5590663" cy="514800"/>
      </dsp:txXfrm>
    </dsp:sp>
    <dsp:sp modelId="{B471A916-B6F4-4017-A447-E2C98CEE19B9}">
      <dsp:nvSpPr>
        <dsp:cNvPr id="0" name=""/>
        <dsp:cNvSpPr/>
      </dsp:nvSpPr>
      <dsp:spPr>
        <a:xfrm>
          <a:off x="0" y="4169965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Буџетска резерва</a:t>
          </a:r>
          <a:endParaRPr lang="en-US" sz="1600" b="1" kern="1200" dirty="0"/>
        </a:p>
      </dsp:txBody>
      <dsp:txXfrm>
        <a:off x="0" y="4169965"/>
        <a:ext cx="2055390" cy="316800"/>
      </dsp:txXfrm>
    </dsp:sp>
    <dsp:sp modelId="{7F976215-9D17-4223-A92A-D3302071B429}">
      <dsp:nvSpPr>
        <dsp:cNvPr id="0" name=""/>
        <dsp:cNvSpPr/>
      </dsp:nvSpPr>
      <dsp:spPr>
        <a:xfrm>
          <a:off x="2055390" y="3942265"/>
          <a:ext cx="411078" cy="7722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42265"/>
          <a:ext cx="5590663" cy="7722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1" kern="1200" dirty="0"/>
            <a:t>Буџетска резерва </a:t>
          </a:r>
          <a:r>
            <a:rPr lang="sr-Cyrl-RS" sz="16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600" kern="1200" dirty="0"/>
        </a:p>
      </dsp:txBody>
      <dsp:txXfrm>
        <a:off x="2630900" y="3942265"/>
        <a:ext cx="5590663" cy="772200"/>
      </dsp:txXfrm>
    </dsp:sp>
    <dsp:sp modelId="{320B77C6-F8A0-4CEB-8B55-79E4A1BAF9E9}">
      <dsp:nvSpPr>
        <dsp:cNvPr id="0" name=""/>
        <dsp:cNvSpPr/>
      </dsp:nvSpPr>
      <dsp:spPr>
        <a:xfrm>
          <a:off x="0" y="4900765"/>
          <a:ext cx="2055390" cy="5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Капитални издаци</a:t>
          </a:r>
          <a:endParaRPr lang="en-US" sz="1600" b="1" kern="1200" dirty="0"/>
        </a:p>
      </dsp:txBody>
      <dsp:txXfrm>
        <a:off x="0" y="4900765"/>
        <a:ext cx="2055390" cy="514800"/>
      </dsp:txXfrm>
    </dsp:sp>
    <dsp:sp modelId="{803A06C6-F698-48F4-A91D-0B2B17EECBA4}">
      <dsp:nvSpPr>
        <dsp:cNvPr id="0" name=""/>
        <dsp:cNvSpPr/>
      </dsp:nvSpPr>
      <dsp:spPr>
        <a:xfrm>
          <a:off x="2055390" y="4772065"/>
          <a:ext cx="411078" cy="7722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72065"/>
          <a:ext cx="5590663" cy="7722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600" b="1" kern="1200" dirty="0"/>
            <a:t>Капитални издаци </a:t>
          </a:r>
          <a:r>
            <a:rPr lang="sr-Cyrl-RS" sz="16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600" kern="1200" dirty="0"/>
        </a:p>
      </dsp:txBody>
      <dsp:txXfrm>
        <a:off x="2630900" y="4772065"/>
        <a:ext cx="5590663" cy="7722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319621" y="525633"/>
          <a:ext cx="3742468" cy="3742468"/>
        </a:xfrm>
        <a:prstGeom prst="blockArc">
          <a:avLst>
            <a:gd name="adj1" fmla="val 13069771"/>
            <a:gd name="adj2" fmla="val 15892869"/>
            <a:gd name="adj3" fmla="val 3431"/>
          </a:avLst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146080" y="719170"/>
          <a:ext cx="3742468" cy="3742468"/>
        </a:xfrm>
        <a:prstGeom prst="blockArc">
          <a:avLst>
            <a:gd name="adj1" fmla="val 11148650"/>
            <a:gd name="adj2" fmla="val 13556078"/>
            <a:gd name="adj3" fmla="val 3431"/>
          </a:avLst>
        </a:prstGeom>
        <a:solidFill>
          <a:schemeClr val="accent3">
            <a:hueOff val="-1212165"/>
            <a:satOff val="5507"/>
            <a:lumOff val="-63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155530" y="532968"/>
          <a:ext cx="3742468" cy="3742468"/>
        </a:xfrm>
        <a:prstGeom prst="blockArc">
          <a:avLst>
            <a:gd name="adj1" fmla="val 8100000"/>
            <a:gd name="adj2" fmla="val 10800000"/>
            <a:gd name="adj3" fmla="val 3431"/>
          </a:avLst>
        </a:prstGeom>
        <a:solidFill>
          <a:schemeClr val="accent3">
            <a:hueOff val="-1010137"/>
            <a:satOff val="4589"/>
            <a:lumOff val="-53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134924" y="512683"/>
          <a:ext cx="3742468" cy="3742468"/>
        </a:xfrm>
        <a:prstGeom prst="blockArc">
          <a:avLst>
            <a:gd name="adj1" fmla="val 5309683"/>
            <a:gd name="adj2" fmla="val 8045950"/>
            <a:gd name="adj3" fmla="val 3431"/>
          </a:avLst>
        </a:prstGeom>
        <a:solidFill>
          <a:schemeClr val="accent3">
            <a:hueOff val="-808110"/>
            <a:satOff val="3671"/>
            <a:lumOff val="-42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176780" y="512059"/>
          <a:ext cx="3742468" cy="3742468"/>
        </a:xfrm>
        <a:prstGeom prst="blockArc">
          <a:avLst>
            <a:gd name="adj1" fmla="val 2755725"/>
            <a:gd name="adj2" fmla="val 5387933"/>
            <a:gd name="adj3" fmla="val 3431"/>
          </a:avLst>
        </a:prstGeom>
        <a:solidFill>
          <a:schemeClr val="accent3">
            <a:hueOff val="-606082"/>
            <a:satOff val="2754"/>
            <a:lumOff val="-31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080287" y="612840"/>
          <a:ext cx="3742468" cy="3742468"/>
        </a:xfrm>
        <a:prstGeom prst="blockArc">
          <a:avLst>
            <a:gd name="adj1" fmla="val 118230"/>
            <a:gd name="adj2" fmla="val 2494857"/>
            <a:gd name="adj3" fmla="val 3431"/>
          </a:avLst>
        </a:prstGeom>
        <a:solidFill>
          <a:schemeClr val="accent3">
            <a:hueOff val="-404055"/>
            <a:satOff val="1836"/>
            <a:lumOff val="-21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303417" y="-203954"/>
          <a:ext cx="3742468" cy="3742468"/>
        </a:xfrm>
        <a:prstGeom prst="blockArc">
          <a:avLst>
            <a:gd name="adj1" fmla="val 20472765"/>
            <a:gd name="adj2" fmla="val 1715264"/>
            <a:gd name="adj3" fmla="val 3431"/>
          </a:avLst>
        </a:prstGeom>
        <a:solidFill>
          <a:schemeClr val="accent3">
            <a:hueOff val="-202027"/>
            <a:satOff val="918"/>
            <a:lumOff val="-10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694198" y="452313"/>
          <a:ext cx="3742468" cy="3742468"/>
        </a:xfrm>
        <a:prstGeom prst="blockArc">
          <a:avLst>
            <a:gd name="adj1" fmla="val 15178129"/>
            <a:gd name="adj2" fmla="val 19034582"/>
            <a:gd name="adj3" fmla="val 343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187808" y="1544463"/>
          <a:ext cx="1677913" cy="17194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bg1"/>
              </a:solidFill>
            </a:rPr>
            <a:t>Укупни расходи и </a:t>
          </a:r>
          <a:r>
            <a:rPr lang="sr-Cyrl-RS" sz="1400" kern="1200" dirty="0" smtClean="0">
              <a:solidFill>
                <a:schemeClr val="bg1"/>
              </a:solidFill>
            </a:rPr>
            <a:t>издаци </a:t>
          </a:r>
          <a:r>
            <a:rPr lang="sr-Cyrl-RS" sz="1400" kern="1200" dirty="0" smtClean="0">
              <a:solidFill>
                <a:schemeClr val="bg1"/>
              </a:solidFill>
            </a:rPr>
            <a:t>1.</a:t>
          </a:r>
          <a:r>
            <a:rPr lang="en-US" sz="1400" kern="1200" dirty="0" smtClean="0">
              <a:solidFill>
                <a:schemeClr val="bg1"/>
              </a:solidFill>
              <a:latin typeface="Cambria" pitchFamily="18" charset="0"/>
            </a:rPr>
            <a:t>662</a:t>
          </a:r>
          <a:r>
            <a:rPr lang="sr-Cyrl-RS" sz="1400" kern="1200" dirty="0" smtClean="0">
              <a:solidFill>
                <a:schemeClr val="bg1"/>
              </a:solidFill>
            </a:rPr>
            <a:t>.</a:t>
          </a:r>
          <a:r>
            <a:rPr lang="en-US" sz="1400" kern="1200" dirty="0" smtClean="0">
              <a:solidFill>
                <a:schemeClr val="bg1"/>
              </a:solidFill>
              <a:latin typeface="Cambria" pitchFamily="18" charset="0"/>
            </a:rPr>
            <a:t>158</a:t>
          </a:r>
          <a:r>
            <a:rPr lang="sr-Cyrl-RS" sz="1400" kern="1200" dirty="0" smtClean="0">
              <a:solidFill>
                <a:schemeClr val="bg1"/>
              </a:solidFill>
            </a:rPr>
            <a:t>.000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187808" y="1544463"/>
        <a:ext cx="1677913" cy="1719478"/>
      </dsp:txXfrm>
    </dsp:sp>
    <dsp:sp modelId="{73F305AC-CFDC-45B1-8AB8-6FABD1C99179}">
      <dsp:nvSpPr>
        <dsp:cNvPr id="0" name=""/>
        <dsp:cNvSpPr/>
      </dsp:nvSpPr>
      <dsp:spPr>
        <a:xfrm>
          <a:off x="3225752" y="-264941"/>
          <a:ext cx="1602025" cy="16600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solidFill>
                <a:schemeClr val="bg1"/>
              </a:solidFill>
            </a:rPr>
            <a:t>Коришћење роба и </a:t>
          </a:r>
          <a:r>
            <a:rPr lang="ru-RU" sz="1200" kern="1200" dirty="0" smtClean="0">
              <a:solidFill>
                <a:schemeClr val="bg1"/>
              </a:solidFill>
            </a:rPr>
            <a:t>услуга </a:t>
          </a:r>
          <a:r>
            <a:rPr lang="en-US" sz="1200" kern="1200" dirty="0" smtClean="0">
              <a:solidFill>
                <a:schemeClr val="bg1"/>
              </a:solidFill>
            </a:rPr>
            <a:t>593</a:t>
          </a:r>
          <a:r>
            <a:rPr lang="ru-RU" sz="1200" kern="1200" dirty="0" smtClean="0">
              <a:solidFill>
                <a:schemeClr val="bg1"/>
              </a:solidFill>
            </a:rPr>
            <a:t>.</a:t>
          </a:r>
          <a:r>
            <a:rPr lang="en-US" sz="1200" kern="1200" dirty="0" smtClean="0">
              <a:solidFill>
                <a:schemeClr val="bg1"/>
              </a:solidFill>
            </a:rPr>
            <a:t>005</a:t>
          </a:r>
          <a:r>
            <a:rPr lang="ru-RU" sz="1200" kern="1200" dirty="0" smtClean="0">
              <a:solidFill>
                <a:schemeClr val="bg1"/>
              </a:solidFill>
            </a:rPr>
            <a:t>.000 </a:t>
          </a:r>
          <a:r>
            <a:rPr lang="ru-RU" sz="1200" kern="1200" dirty="0" smtClean="0">
              <a:solidFill>
                <a:schemeClr val="bg1"/>
              </a:solidFill>
            </a:rPr>
            <a:t>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225752" y="-264941"/>
        <a:ext cx="1602025" cy="1660020"/>
      </dsp:txXfrm>
    </dsp:sp>
    <dsp:sp modelId="{A14630AA-C1BD-4A7E-B665-0A7C9B6C19C9}">
      <dsp:nvSpPr>
        <dsp:cNvPr id="0" name=""/>
        <dsp:cNvSpPr/>
      </dsp:nvSpPr>
      <dsp:spPr>
        <a:xfrm>
          <a:off x="5278867" y="383128"/>
          <a:ext cx="1273863" cy="1383699"/>
        </a:xfrm>
        <a:prstGeom prst="ellipse">
          <a:avLst/>
        </a:prstGeom>
        <a:solidFill>
          <a:schemeClr val="accent3">
            <a:hueOff val="-202027"/>
            <a:satOff val="918"/>
            <a:lumOff val="-10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1200" kern="1200" dirty="0" smtClean="0">
              <a:solidFill>
                <a:schemeClr val="bg1"/>
              </a:solidFill>
            </a:rPr>
            <a:t> </a:t>
          </a:r>
          <a:r>
            <a:rPr lang="sr-Cyrl-RS" sz="1200" kern="1200" dirty="0" smtClean="0">
              <a:solidFill>
                <a:schemeClr val="bg1"/>
              </a:solidFill>
            </a:rPr>
            <a:t>19</a:t>
          </a:r>
          <a:r>
            <a:rPr lang="en-US" sz="1200" kern="1200" dirty="0" smtClean="0">
              <a:solidFill>
                <a:schemeClr val="bg1"/>
              </a:solidFill>
            </a:rPr>
            <a:t>6</a:t>
          </a:r>
          <a:r>
            <a:rPr lang="sr-Cyrl-RS" sz="1200" kern="1200" dirty="0" smtClean="0">
              <a:solidFill>
                <a:schemeClr val="bg1"/>
              </a:solidFill>
            </a:rPr>
            <a:t>.</a:t>
          </a:r>
          <a:r>
            <a:rPr lang="en-US" sz="1200" kern="1200" dirty="0" smtClean="0">
              <a:solidFill>
                <a:schemeClr val="bg1"/>
              </a:solidFill>
            </a:rPr>
            <a:t>820</a:t>
          </a:r>
          <a:r>
            <a:rPr lang="sr-Cyrl-RS" sz="1200" kern="1200" dirty="0" smtClean="0">
              <a:solidFill>
                <a:schemeClr val="bg1"/>
              </a:solidFill>
            </a:rPr>
            <a:t>.000 </a:t>
          </a:r>
          <a:r>
            <a:rPr lang="sr-Cyrl-RS" sz="1200" kern="1200" dirty="0" smtClean="0">
              <a:solidFill>
                <a:schemeClr val="bg1"/>
              </a:solidFill>
            </a:rPr>
            <a:t>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278867" y="383128"/>
        <a:ext cx="1273863" cy="1383699"/>
      </dsp:txXfrm>
    </dsp:sp>
    <dsp:sp modelId="{E43F7264-94BE-4E7E-8A98-A0D70BB3AF06}">
      <dsp:nvSpPr>
        <dsp:cNvPr id="0" name=""/>
        <dsp:cNvSpPr/>
      </dsp:nvSpPr>
      <dsp:spPr>
        <a:xfrm>
          <a:off x="5112560" y="2007707"/>
          <a:ext cx="1354015" cy="1079210"/>
        </a:xfrm>
        <a:prstGeom prst="ellipse">
          <a:avLst/>
        </a:prstGeom>
        <a:solidFill>
          <a:schemeClr val="accent3">
            <a:hueOff val="-404055"/>
            <a:satOff val="1836"/>
            <a:lumOff val="-21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bg1"/>
              </a:solidFill>
            </a:rPr>
            <a:t>Расходи за запослене </a:t>
          </a:r>
          <a:r>
            <a:rPr lang="en-US" sz="1200" kern="1200" dirty="0" smtClean="0">
              <a:solidFill>
                <a:schemeClr val="bg1"/>
              </a:solidFill>
            </a:rPr>
            <a:t>343</a:t>
          </a:r>
          <a:r>
            <a:rPr lang="sr-Cyrl-RS" sz="1200" kern="1200" dirty="0" smtClean="0">
              <a:solidFill>
                <a:schemeClr val="bg1"/>
              </a:solidFill>
            </a:rPr>
            <a:t>.</a:t>
          </a:r>
          <a:r>
            <a:rPr lang="en-US" sz="1200" kern="1200" dirty="0" smtClean="0">
              <a:solidFill>
                <a:schemeClr val="bg1"/>
              </a:solidFill>
            </a:rPr>
            <a:t>523</a:t>
          </a:r>
          <a:r>
            <a:rPr lang="sr-Cyrl-RS" sz="1200" kern="1200" dirty="0" smtClean="0">
              <a:solidFill>
                <a:schemeClr val="bg1"/>
              </a:solidFill>
            </a:rPr>
            <a:t>.000 </a:t>
          </a:r>
          <a:r>
            <a:rPr lang="sr-Cyrl-RS" sz="1200" kern="1200" dirty="0" smtClean="0">
              <a:solidFill>
                <a:schemeClr val="bg1"/>
              </a:solidFill>
            </a:rPr>
            <a:t>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112560" y="2007707"/>
        <a:ext cx="1354015" cy="1079210"/>
      </dsp:txXfrm>
    </dsp:sp>
    <dsp:sp modelId="{115526CD-270E-4C52-A164-15F2B6F9FE39}">
      <dsp:nvSpPr>
        <dsp:cNvPr id="0" name=""/>
        <dsp:cNvSpPr/>
      </dsp:nvSpPr>
      <dsp:spPr>
        <a:xfrm>
          <a:off x="4605784" y="3097369"/>
          <a:ext cx="1442888" cy="1214593"/>
        </a:xfrm>
        <a:prstGeom prst="ellipse">
          <a:avLst/>
        </a:prstGeom>
        <a:solidFill>
          <a:schemeClr val="accent3">
            <a:hueOff val="-606082"/>
            <a:satOff val="2754"/>
            <a:lumOff val="-31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bg1"/>
              </a:solidFill>
            </a:rPr>
            <a:t>Социјална </a:t>
          </a:r>
          <a:r>
            <a:rPr lang="sr-Cyrl-RS" sz="1200" kern="1200" dirty="0" smtClean="0">
              <a:solidFill>
                <a:schemeClr val="bg1"/>
              </a:solidFill>
            </a:rPr>
            <a:t>помоћ </a:t>
          </a:r>
          <a:r>
            <a:rPr lang="en-US" sz="1200" kern="1200" dirty="0" smtClean="0">
              <a:solidFill>
                <a:schemeClr val="bg1"/>
              </a:solidFill>
            </a:rPr>
            <a:t>41</a:t>
          </a:r>
          <a:r>
            <a:rPr lang="sr-Cyrl-RS" sz="1200" kern="1200" dirty="0" smtClean="0">
              <a:solidFill>
                <a:schemeClr val="bg1"/>
              </a:solidFill>
            </a:rPr>
            <a:t>.</a:t>
          </a:r>
          <a:r>
            <a:rPr lang="en-US" sz="1200" kern="1200" dirty="0" smtClean="0">
              <a:solidFill>
                <a:schemeClr val="bg1"/>
              </a:solidFill>
            </a:rPr>
            <a:t>564</a:t>
          </a:r>
          <a:r>
            <a:rPr lang="sr-Cyrl-RS" sz="1200" kern="1200" dirty="0" smtClean="0">
              <a:solidFill>
                <a:schemeClr val="bg1"/>
              </a:solidFill>
            </a:rPr>
            <a:t>.000 </a:t>
          </a:r>
          <a:r>
            <a:rPr lang="sr-Cyrl-RS" sz="1200" kern="1200" dirty="0">
              <a:solidFill>
                <a:schemeClr val="bg1"/>
              </a:solidFill>
            </a:rPr>
            <a:t>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4605784" y="3097369"/>
        <a:ext cx="1442888" cy="1214593"/>
      </dsp:txXfrm>
    </dsp:sp>
    <dsp:sp modelId="{5101AD7C-EA94-402A-A388-0FD916639D60}">
      <dsp:nvSpPr>
        <dsp:cNvPr id="0" name=""/>
        <dsp:cNvSpPr/>
      </dsp:nvSpPr>
      <dsp:spPr>
        <a:xfrm>
          <a:off x="3356414" y="3628811"/>
          <a:ext cx="1396111" cy="1187210"/>
        </a:xfrm>
        <a:prstGeom prst="ellipse">
          <a:avLst/>
        </a:prstGeom>
        <a:solidFill>
          <a:schemeClr val="accent3">
            <a:hueOff val="-808110"/>
            <a:satOff val="3671"/>
            <a:lumOff val="-42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bg1"/>
              </a:solidFill>
            </a:rPr>
            <a:t>Субвенције </a:t>
          </a:r>
          <a:r>
            <a:rPr lang="sr-Cyrl-RS" sz="1200" kern="1200" dirty="0" smtClean="0">
              <a:solidFill>
                <a:schemeClr val="bg1"/>
              </a:solidFill>
            </a:rPr>
            <a:t>5</a:t>
          </a:r>
          <a:r>
            <a:rPr lang="en-US" sz="1200" kern="1200" dirty="0" smtClean="0">
              <a:solidFill>
                <a:schemeClr val="bg1"/>
              </a:solidFill>
            </a:rPr>
            <a:t>8</a:t>
          </a:r>
          <a:r>
            <a:rPr lang="sr-Cyrl-RS" sz="1200" kern="1200" dirty="0" smtClean="0">
              <a:solidFill>
                <a:schemeClr val="bg1"/>
              </a:solidFill>
            </a:rPr>
            <a:t>.</a:t>
          </a:r>
          <a:r>
            <a:rPr lang="en-US" sz="1200" kern="1200" dirty="0" smtClean="0">
              <a:solidFill>
                <a:schemeClr val="bg1"/>
              </a:solidFill>
            </a:rPr>
            <a:t>810</a:t>
          </a:r>
          <a:r>
            <a:rPr lang="sr-Cyrl-RS" sz="1200" kern="1200" dirty="0" smtClean="0">
              <a:solidFill>
                <a:schemeClr val="bg1"/>
              </a:solidFill>
            </a:rPr>
            <a:t>.000 </a:t>
          </a:r>
          <a:r>
            <a:rPr lang="sr-Cyrl-RS" sz="1200" kern="1200" dirty="0" smtClean="0">
              <a:solidFill>
                <a:schemeClr val="bg1"/>
              </a:solidFill>
            </a:rPr>
            <a:t>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356414" y="3628811"/>
        <a:ext cx="1396111" cy="1187210"/>
      </dsp:txXfrm>
    </dsp:sp>
    <dsp:sp modelId="{D19ADD6D-9F0A-4766-B637-BB2D5495A9BB}">
      <dsp:nvSpPr>
        <dsp:cNvPr id="0" name=""/>
        <dsp:cNvSpPr/>
      </dsp:nvSpPr>
      <dsp:spPr>
        <a:xfrm>
          <a:off x="1944218" y="3137771"/>
          <a:ext cx="1564165" cy="1133790"/>
        </a:xfrm>
        <a:prstGeom prst="ellipse">
          <a:avLst/>
        </a:prstGeom>
        <a:solidFill>
          <a:schemeClr val="accent3">
            <a:hueOff val="-1010137"/>
            <a:satOff val="4589"/>
            <a:lumOff val="-53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bg1"/>
              </a:solidFill>
            </a:rPr>
            <a:t>Остали расходи </a:t>
          </a:r>
          <a:r>
            <a:rPr lang="sr-Cyrl-RS" sz="1200" kern="1200" dirty="0" smtClean="0">
              <a:solidFill>
                <a:schemeClr val="bg1"/>
              </a:solidFill>
            </a:rPr>
            <a:t>5</a:t>
          </a:r>
          <a:r>
            <a:rPr lang="en-US" sz="1200" kern="1200" dirty="0" smtClean="0">
              <a:solidFill>
                <a:schemeClr val="bg1"/>
              </a:solidFill>
              <a:latin typeface="Cambria" pitchFamily="18" charset="0"/>
            </a:rPr>
            <a:t>6</a:t>
          </a:r>
          <a:r>
            <a:rPr lang="sr-Cyrl-RS" sz="1200" kern="1200" dirty="0" smtClean="0">
              <a:solidFill>
                <a:schemeClr val="bg1"/>
              </a:solidFill>
            </a:rPr>
            <a:t>.</a:t>
          </a:r>
          <a:r>
            <a:rPr lang="en-US" sz="1200" kern="1200" dirty="0" smtClean="0">
              <a:solidFill>
                <a:schemeClr val="bg1"/>
              </a:solidFill>
              <a:latin typeface="Cambria" pitchFamily="18" charset="0"/>
            </a:rPr>
            <a:t>095</a:t>
          </a:r>
          <a:r>
            <a:rPr lang="sr-Cyrl-RS" sz="1200" kern="1200" dirty="0" smtClean="0">
              <a:solidFill>
                <a:schemeClr val="bg1"/>
              </a:solidFill>
            </a:rPr>
            <a:t>.000 </a:t>
          </a:r>
          <a:r>
            <a:rPr lang="sr-Cyrl-RS" sz="1200" kern="1200" dirty="0" smtClean="0">
              <a:solidFill>
                <a:schemeClr val="bg1"/>
              </a:solidFill>
            </a:rPr>
            <a:t>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944218" y="3137771"/>
        <a:ext cx="1564165" cy="1133790"/>
      </dsp:txXfrm>
    </dsp:sp>
    <dsp:sp modelId="{4F05B281-B6DB-45BB-A427-1BF92AADC139}">
      <dsp:nvSpPr>
        <dsp:cNvPr id="0" name=""/>
        <dsp:cNvSpPr/>
      </dsp:nvSpPr>
      <dsp:spPr>
        <a:xfrm>
          <a:off x="1686692" y="1844703"/>
          <a:ext cx="1001875" cy="1118997"/>
        </a:xfrm>
        <a:prstGeom prst="ellipse">
          <a:avLst/>
        </a:prstGeom>
        <a:solidFill>
          <a:schemeClr val="accent3">
            <a:hueOff val="-1212165"/>
            <a:satOff val="5507"/>
            <a:lumOff val="-63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bg1"/>
              </a:solidFill>
            </a:rPr>
            <a:t>Средства резерве </a:t>
          </a:r>
          <a:r>
            <a:rPr lang="sr-Cyrl-RS" sz="1100" kern="1200" dirty="0" smtClean="0">
              <a:solidFill>
                <a:schemeClr val="bg1"/>
              </a:solidFill>
            </a:rPr>
            <a:t> 12.000.000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1686692" y="1844703"/>
        <a:ext cx="1001875" cy="1118997"/>
      </dsp:txXfrm>
    </dsp:sp>
    <dsp:sp modelId="{2D6C03BD-4023-431E-84F6-C080A9961C8A}">
      <dsp:nvSpPr>
        <dsp:cNvPr id="0" name=""/>
        <dsp:cNvSpPr/>
      </dsp:nvSpPr>
      <dsp:spPr>
        <a:xfrm>
          <a:off x="2138014" y="527144"/>
          <a:ext cx="1200442" cy="1483513"/>
        </a:xfrm>
        <a:prstGeom prst="ellipse">
          <a:avLst/>
        </a:prstGeom>
        <a:solidFill>
          <a:schemeClr val="accent3">
            <a:hueOff val="-1414192"/>
            <a:satOff val="6425"/>
            <a:lumOff val="-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>
              <a:solidFill>
                <a:schemeClr val="bg1"/>
              </a:solidFill>
            </a:rPr>
            <a:t>Капитални издаци </a:t>
          </a:r>
          <a:r>
            <a:rPr lang="sr-Cyrl-RS" sz="1200" kern="1200" dirty="0" smtClean="0">
              <a:solidFill>
                <a:schemeClr val="bg1"/>
              </a:solidFill>
            </a:rPr>
            <a:t> </a:t>
          </a:r>
          <a:r>
            <a:rPr lang="en-US" sz="1200" kern="1200" dirty="0" smtClean="0">
              <a:solidFill>
                <a:schemeClr val="bg1"/>
              </a:solidFill>
            </a:rPr>
            <a:t>319</a:t>
          </a:r>
          <a:r>
            <a:rPr lang="sr-Cyrl-RS" sz="1200" kern="1200" dirty="0" smtClean="0">
              <a:solidFill>
                <a:schemeClr val="bg1"/>
              </a:solidFill>
            </a:rPr>
            <a:t>.</a:t>
          </a:r>
          <a:r>
            <a:rPr lang="en-US" sz="1200" kern="1200" dirty="0" smtClean="0">
              <a:solidFill>
                <a:schemeClr val="bg1"/>
              </a:solidFill>
            </a:rPr>
            <a:t>728</a:t>
          </a:r>
          <a:r>
            <a:rPr lang="sr-Cyrl-RS" sz="1200" kern="1200" dirty="0" smtClean="0">
              <a:solidFill>
                <a:schemeClr val="bg1"/>
              </a:solidFill>
            </a:rPr>
            <a:t>.000динара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138014" y="527144"/>
        <a:ext cx="1200442" cy="1483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cej.rs/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ВОДИЧ КРОЗ </a:t>
            </a:r>
            <a:r>
              <a:rPr lang="sr-Cyrl-RS" dirty="0" smtClean="0"/>
              <a:t>ОДЛУКУ </a:t>
            </a:r>
            <a:r>
              <a:rPr lang="sr-Cyrl-RS" dirty="0"/>
              <a:t>О БУЏЕТУ за </a:t>
            </a:r>
            <a:r>
              <a:rPr lang="sr-Cyrl-RS" dirty="0" smtClean="0"/>
              <a:t>202</a:t>
            </a:r>
            <a:r>
              <a:rPr lang="en-US" dirty="0" smtClean="0">
                <a:latin typeface="Cambria" pitchFamily="18" charset="0"/>
              </a:rPr>
              <a:t>1</a:t>
            </a:r>
            <a:r>
              <a:rPr lang="sr-Cyrl-RS" dirty="0" smtClean="0"/>
              <a:t>.годину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1260"/>
            <a:ext cx="7772400" cy="1470025"/>
          </a:xfrm>
        </p:spPr>
        <p:txBody>
          <a:bodyPr>
            <a:normAutofit/>
          </a:bodyPr>
          <a:lstStyle/>
          <a:p>
            <a:r>
              <a:rPr lang="sr-Cyrl-RS" dirty="0" smtClean="0"/>
              <a:t>Општина Бечеј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 descr="Bečej_GRB_20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191683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</a:t>
            </a:r>
            <a:r>
              <a:rPr lang="sr-Cyrl-RS" sz="1600" dirty="0" smtClean="0"/>
              <a:t>202</a:t>
            </a:r>
            <a:r>
              <a:rPr lang="en-US" sz="1600" dirty="0" smtClean="0"/>
              <a:t>1</a:t>
            </a:r>
            <a:r>
              <a:rPr lang="sr-Cyrl-RS" sz="1600" dirty="0" smtClean="0"/>
              <a:t>.годину </a:t>
            </a:r>
            <a:r>
              <a:rPr lang="sr-Cyrl-RS" sz="1600" dirty="0"/>
              <a:t>у </a:t>
            </a:r>
            <a:r>
              <a:rPr lang="sr-Cyrl-RS" sz="1600" dirty="0" smtClean="0"/>
              <a:t>Одлуке </a:t>
            </a:r>
            <a:r>
              <a:rPr lang="sr-Cyrl-RS" sz="1600" dirty="0"/>
              <a:t>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</a:t>
            </a:r>
            <a:r>
              <a:rPr lang="sr-Cyrl-RS" sz="1600" dirty="0" smtClean="0"/>
              <a:t>општине </a:t>
            </a:r>
            <a:r>
              <a:rPr lang="sr-Cyrl-RS" sz="1600" dirty="0"/>
              <a:t>за плате буџетских корисника, набавку роба и услуга, субвенције, дотације и трансфере, социјалну помоћ и остале трошкове које </a:t>
            </a:r>
            <a:r>
              <a:rPr lang="sr-Cyrl-RS" sz="1600" dirty="0" smtClean="0"/>
              <a:t>општина </a:t>
            </a:r>
            <a:r>
              <a:rPr lang="sr-Cyrl-RS" sz="1600" dirty="0"/>
              <a:t>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</a:t>
            </a:r>
            <a:r>
              <a:rPr lang="sr-Cyrl-RS" sz="1600" dirty="0" smtClean="0"/>
              <a:t>општине</a:t>
            </a:r>
            <a:r>
              <a:rPr lang="sr-Cyrl-RS" sz="1600" dirty="0"/>
              <a:t>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1.</a:t>
            </a:r>
            <a:r>
              <a:rPr lang="en-US" b="1" dirty="0" smtClean="0">
                <a:latin typeface="Cambria" pitchFamily="18" charset="0"/>
              </a:rPr>
              <a:t>662</a:t>
            </a:r>
            <a:r>
              <a:rPr lang="sr-Cyrl-RS" b="1" dirty="0" smtClean="0"/>
              <a:t>.</a:t>
            </a:r>
            <a:r>
              <a:rPr lang="en-US" b="1" dirty="0" smtClean="0">
                <a:latin typeface="Cambria" pitchFamily="18" charset="0"/>
              </a:rPr>
              <a:t>158</a:t>
            </a:r>
            <a:r>
              <a:rPr lang="sr-Cyrl-RS" b="1" dirty="0" smtClean="0"/>
              <a:t>.000,00 </a:t>
            </a:r>
            <a:r>
              <a:rPr lang="sr-Cyrl-RS" b="1" dirty="0" smtClean="0"/>
              <a:t>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Шта су расходи и издаци буџета?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6644517"/>
              </p:ext>
            </p:extLst>
          </p:nvPr>
        </p:nvGraphicFramePr>
        <p:xfrm>
          <a:off x="539552" y="1108325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пројектованих расхода и издатака буџета за </a:t>
            </a:r>
            <a:r>
              <a:rPr lang="sr-Cyrl-RS" sz="3000" b="1" dirty="0" smtClean="0"/>
              <a:t>202</a:t>
            </a:r>
            <a:r>
              <a:rPr lang="en-US" sz="3000" b="1" dirty="0" smtClean="0">
                <a:latin typeface="Cambria" pitchFamily="18" charset="0"/>
              </a:rPr>
              <a:t>1</a:t>
            </a:r>
            <a:r>
              <a:rPr lang="sr-Cyrl-RS" sz="3000" b="1" dirty="0" smtClean="0"/>
              <a:t>.годину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834872252"/>
              </p:ext>
            </p:extLst>
          </p:nvPr>
        </p:nvGraphicFramePr>
        <p:xfrm>
          <a:off x="539552" y="1556792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Планирани 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8579076"/>
              </p:ext>
            </p:extLst>
          </p:nvPr>
        </p:nvGraphicFramePr>
        <p:xfrm>
          <a:off x="179512" y="935349"/>
          <a:ext cx="8749480" cy="540257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713090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303639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</a:tblGrid>
              <a:tr h="648246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</a:t>
                      </a:r>
                      <a:r>
                        <a:rPr lang="sr-Cyrl-RS" sz="1200" dirty="0" smtClean="0"/>
                        <a:t>202</a:t>
                      </a:r>
                      <a:r>
                        <a:rPr lang="en-US" sz="1200" dirty="0" smtClean="0">
                          <a:latin typeface="Cambria" pitchFamily="18" charset="0"/>
                        </a:rPr>
                        <a:t>1</a:t>
                      </a:r>
                      <a:r>
                        <a:rPr lang="sr-Cyrl-RS" sz="1200" dirty="0" smtClean="0"/>
                        <a:t>.годину  </a:t>
                      </a:r>
                      <a:r>
                        <a:rPr lang="sr-Cyrl-RS" sz="1200" dirty="0"/>
                        <a:t>(износ у динарима)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СТАНОВАЊЕ, УРБАНИЗАМ И ПРОСТОРНО ПЛАНИРАЊЕ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582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КОМУНАЛНЕ ДЕЛАТНОСТИ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33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609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ЛОКАЛНИ ЕКОНОМСКИ РАЗВОЈ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250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РАЗВОЈ ТУРИЗМА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28</a:t>
                      </a:r>
                      <a:r>
                        <a:rPr kumimoji="0" lang="sr-Cyrl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312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ПОЉОПРИВРЕДА И РУРАЛНИ РАЗВОЈ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399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ЗАШТИТА ЖИВОТНЕ СРЕДИНЕ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980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90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ОРГАНИЗАЦИЈА САОБРАЋАЈА И САОБРАЋАЈНА ИНФРАСТРУКТУРА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225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898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Предшколско васпитање и образовање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67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979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Основно образовање И ВАСПИТАЊЕ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119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375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Средње образовање И ВАСПИТАЊЕ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38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599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СОЦИЈАЛНА И ДЕЧИЈА ЗАШТИТА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77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314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ЗДРАВСТВЕНА ЗАШТИТА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21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046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439509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Развој културе и информисања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43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371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</a:t>
                      </a:r>
                      <a:r>
                        <a:rPr kumimoji="0" lang="sr-Cyrl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0</a:t>
                      </a:r>
                      <a:endParaRPr lang="sr-Latn-R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algn="r" fontAlgn="b"/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Развој спорта и омладине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111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909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ОПШТЕ УСЛУГЕ ЛОКАЛНЕ САМОУПРАВЕ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321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609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76316">
                <a:tc>
                  <a:txBody>
                    <a:bodyPr/>
                    <a:lstStyle/>
                    <a:p>
                      <a:pPr algn="l" fontAlgn="b"/>
                      <a:r>
                        <a:rPr lang="sr-Cyrl-R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ПОЛИТИЧКИ СИСТЕМ ЛОКАЛНЕ САМОУПРАВЕ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926</a:t>
                      </a:r>
                      <a:r>
                        <a:rPr kumimoji="0" lang="sr-Latn-RS" sz="1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,000</a:t>
                      </a:r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/>
          </a:p>
          <a:p>
            <a:pPr algn="just"/>
            <a:r>
              <a:rPr lang="sr-Cyrl-RS" dirty="0"/>
              <a:t>Желимо да Вам се захвалимо што сте издвојили време за сагледавање ове презентације. Надамо се да је она олакшала ваше разумевање планиране садржине буџета; </a:t>
            </a:r>
          </a:p>
          <a:p>
            <a:pPr algn="just"/>
            <a:r>
              <a:rPr lang="sr-Cyrl-RS" dirty="0"/>
              <a:t>Нацрт одлуке о буџету </a:t>
            </a:r>
            <a:r>
              <a:rPr lang="sr-Cyrl-RS" dirty="0" smtClean="0"/>
              <a:t>општине Бечеј за </a:t>
            </a:r>
            <a:r>
              <a:rPr lang="sr-Cyrl-RS" dirty="0" smtClean="0"/>
              <a:t>202</a:t>
            </a:r>
            <a:r>
              <a:rPr lang="en-US" dirty="0" smtClean="0">
                <a:latin typeface="Cambria" pitchFamily="18" charset="0"/>
              </a:rPr>
              <a:t>1</a:t>
            </a:r>
            <a:r>
              <a:rPr lang="sr-Cyrl-RS" dirty="0" smtClean="0"/>
              <a:t>.годину </a:t>
            </a:r>
            <a:r>
              <a:rPr lang="sr-Cyrl-RS" dirty="0"/>
              <a:t>можете преузети на следећем линку интернет странице </a:t>
            </a:r>
            <a:r>
              <a:rPr lang="sr-Cyrl-RS" dirty="0" smtClean="0"/>
              <a:t>општинске </a:t>
            </a:r>
            <a:r>
              <a:rPr lang="sr-Cyrl-RS" dirty="0"/>
              <a:t>управе: 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  <a:hlinkClick r:id="rId2"/>
              </a:rPr>
              <a:t>www.becej.rs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endParaRPr lang="sr-Cyrl-R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2768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RS" sz="8800" dirty="0" smtClean="0"/>
          </a:p>
          <a:p>
            <a:pPr marL="0" indent="0" algn="ctr">
              <a:buNone/>
            </a:pPr>
            <a:r>
              <a:rPr lang="sr-Cyrl-RS" sz="8800" dirty="0" smtClean="0"/>
              <a:t>ХВАЛА НА ПАЖЊИ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682746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Cyrl-RS" dirty="0" smtClean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Сврха ове презентације је да на што једноставнији и разумљивији начин објасни на који начин локална самоуправа планира у наредној години да користи јавне ресурсе како би се извршиле обавезе и задовољиле потребе грађана. </a:t>
            </a:r>
            <a:endParaRPr lang="sr-Cyrl-RS" dirty="0" smtClean="0"/>
          </a:p>
          <a:p>
            <a:pPr marL="285750" indent="-285750"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Намера нам је да Вам дамо сажет и јасан </a:t>
            </a:r>
            <a:r>
              <a:rPr lang="sr-Cyrl-RS" dirty="0" smtClean="0"/>
              <a:t>приказ Одлуке </a:t>
            </a:r>
            <a:r>
              <a:rPr lang="sr-Cyrl-RS" dirty="0"/>
              <a:t>о буџету </a:t>
            </a:r>
            <a:r>
              <a:rPr lang="sr-Cyrl-RS" dirty="0" smtClean="0"/>
              <a:t>општине Бечеј за </a:t>
            </a:r>
            <a:r>
              <a:rPr lang="sr-Cyrl-RS" dirty="0" smtClean="0"/>
              <a:t>202</a:t>
            </a:r>
            <a:r>
              <a:rPr lang="en-US" dirty="0" smtClean="0">
                <a:latin typeface="Cambria" pitchFamily="18" charset="0"/>
              </a:rPr>
              <a:t>1</a:t>
            </a:r>
            <a:r>
              <a:rPr lang="sr-Cyrl-RS" dirty="0" smtClean="0"/>
              <a:t>.годину</a:t>
            </a:r>
            <a:r>
              <a:rPr lang="sr-Cyrl-RS" dirty="0"/>
              <a:t>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Настојимо да кроз овај </a:t>
            </a:r>
            <a:r>
              <a:rPr lang="ru-RU" dirty="0"/>
              <a:t>транспарентан приступ унапредимо Ваше разумевање и интересовање за локалне финансије, а у перспективи очекујемо и унапређење заједничке сарадње у постављању циљева, дефинисању приоритета и планирању развоја </a:t>
            </a:r>
            <a:r>
              <a:rPr lang="ru-RU" dirty="0" smtClean="0"/>
              <a:t>наше </a:t>
            </a:r>
            <a:r>
              <a:rPr lang="ru-RU" dirty="0"/>
              <a:t>општине</a:t>
            </a:r>
            <a:r>
              <a:rPr lang="ru-RU" sz="1600" dirty="0"/>
              <a:t>. </a:t>
            </a:r>
            <a:endParaRPr lang="sr-Cyrl-RS" sz="1600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редседник </a:t>
            </a: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пштинско </a:t>
            </a: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пштинска </a:t>
            </a: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</a:t>
            </a:r>
            <a:r>
              <a:rPr lang="ru-RU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</a:t>
            </a: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500" y="2276872"/>
            <a:ext cx="4038600" cy="343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  <a:r>
              <a:rPr lang="ru-RU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Народна библиотека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 Градски музеј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 Градско позориште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 Предшколска установа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 Туристички организација 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 Спортски центар</a:t>
            </a:r>
          </a:p>
          <a:p>
            <a:pPr>
              <a:lnSpc>
                <a:spcPct val="200000"/>
              </a:lnSpc>
              <a:spcBef>
                <a:spcPct val="20000"/>
              </a:spcBef>
            </a:pPr>
            <a:r>
              <a:rPr lang="ru-RU" altLang="en-US" sz="1400" dirty="0" smtClean="0">
                <a:cs typeface="Calibri" panose="020F0502020204030204" pitchFamily="34" charset="0"/>
              </a:rPr>
              <a:t>    - Месне заједнице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59200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  <a:r>
              <a:rPr lang="ru-RU" altLang="en-US" sz="1600" dirty="0" smtClean="0">
                <a:cs typeface="Calibri" panose="020F0502020204030204" pitchFamily="34" charset="0"/>
              </a:rPr>
              <a:t>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 smtClean="0">
                <a:cs typeface="Calibri" panose="020F0502020204030204" pitchFamily="34" charset="0"/>
              </a:rPr>
              <a:t>	- Здравствене институције (Дом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600" dirty="0" smtClean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 smtClean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 smtClean="0"/>
              <a:t>општине</a:t>
            </a:r>
            <a:r>
              <a:rPr lang="sr-Cyrl-RS" sz="3000" b="1" dirty="0"/>
              <a:t>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179512" y="1340768"/>
            <a:ext cx="8640960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 smtClean="0"/>
              <a:t>општине </a:t>
            </a:r>
            <a:r>
              <a:rPr lang="sr-Cyrl-RS" sz="1700" dirty="0"/>
              <a:t>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</a:t>
            </a:r>
            <a:r>
              <a:rPr lang="sr-Cyrl-RS" sz="1700" dirty="0" smtClean="0"/>
              <a:t>општинског </a:t>
            </a:r>
            <a:r>
              <a:rPr lang="sr-Cyrl-RS" sz="1700" dirty="0"/>
              <a:t>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</a:t>
            </a:r>
            <a:r>
              <a:rPr lang="sr-Cyrl-RS" sz="1700" dirty="0" smtClean="0"/>
              <a:t>редседник </a:t>
            </a:r>
            <a:r>
              <a:rPr lang="sr-Cyrl-RS" sz="1700" dirty="0"/>
              <a:t>општине и локална управа спроводе </a:t>
            </a:r>
            <a:r>
              <a:rPr lang="sr-Cyrl-RS" sz="1700" dirty="0" smtClean="0"/>
              <a:t>општинску </a:t>
            </a:r>
            <a:r>
              <a:rPr lang="sr-Cyrl-RS" sz="1700" dirty="0"/>
              <a:t>политику, а главна полуга те политике и развоја је управо буџет </a:t>
            </a:r>
            <a:r>
              <a:rPr lang="sr-Cyrl-RS" sz="1700" dirty="0" smtClean="0"/>
              <a:t>општине</a:t>
            </a:r>
            <a:r>
              <a:rPr lang="sr-Cyrl-RS" sz="1700" dirty="0"/>
              <a:t>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општину Бечеј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798694300"/>
              </p:ext>
            </p:extLst>
          </p:nvPr>
        </p:nvGraphicFramePr>
        <p:xfrm>
          <a:off x="251520" y="1340768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372200" y="4437112"/>
            <a:ext cx="1584176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9072366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</a:t>
            </a:r>
            <a:r>
              <a:rPr lang="sr-Cyrl-RS" sz="2800" b="1" dirty="0" smtClean="0"/>
              <a:t>општинска </a:t>
            </a:r>
            <a:r>
              <a:rPr lang="sr-Cyrl-RS" sz="2800" b="1" dirty="0"/>
              <a:t>каса?</a:t>
            </a:r>
            <a:endParaRPr lang="sr-Latn-R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 smtClean="0"/>
              <a:t>општине Бечеј за </a:t>
            </a:r>
            <a:r>
              <a:rPr lang="sr-Cyrl-RS" sz="1600" dirty="0" smtClean="0"/>
              <a:t>202</a:t>
            </a:r>
            <a:r>
              <a:rPr lang="en-US" sz="1600" dirty="0" smtClean="0">
                <a:latin typeface="Cambria" pitchFamily="18" charset="0"/>
              </a:rPr>
              <a:t>1</a:t>
            </a:r>
            <a:r>
              <a:rPr lang="sr-Cyrl-RS" sz="1600" dirty="0" smtClean="0"/>
              <a:t>.годину </a:t>
            </a:r>
            <a:r>
              <a:rPr lang="sr-Cyrl-RS" sz="1600" dirty="0"/>
              <a:t>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r>
              <a:rPr lang="sr-Cyrl-RS" sz="1800" dirty="0" smtClean="0"/>
              <a:t>Нацртом </a:t>
            </a:r>
            <a:r>
              <a:rPr lang="sr-Cyrl-RS" sz="1800" dirty="0"/>
              <a:t>одлуке о буџету </a:t>
            </a:r>
            <a:r>
              <a:rPr lang="sr-Cyrl-RS" sz="1800" dirty="0" smtClean="0"/>
              <a:t>општине Бечеј за </a:t>
            </a:r>
            <a:r>
              <a:rPr lang="sr-Cyrl-RS" sz="1800" dirty="0" smtClean="0"/>
              <a:t>202</a:t>
            </a:r>
            <a:r>
              <a:rPr lang="en-US" sz="1800" dirty="0" smtClean="0">
                <a:latin typeface="Cambria" pitchFamily="18" charset="0"/>
              </a:rPr>
              <a:t>1</a:t>
            </a:r>
            <a:r>
              <a:rPr lang="sr-Cyrl-RS" sz="1800" dirty="0" smtClean="0"/>
              <a:t>.годину </a:t>
            </a:r>
            <a:r>
              <a:rPr lang="sr-Cyrl-RS" sz="1800" dirty="0"/>
              <a:t>планирана су </a:t>
            </a:r>
            <a:r>
              <a:rPr lang="sr-Cyrl-RS" sz="1800" dirty="0" smtClean="0"/>
              <a:t>средства:</a:t>
            </a:r>
            <a:endParaRPr lang="sr-Cyrl-RS" sz="1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711016699"/>
              </p:ext>
            </p:extLst>
          </p:nvPr>
        </p:nvGraphicFramePr>
        <p:xfrm>
          <a:off x="179512" y="4005064"/>
          <a:ext cx="896448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/>
              <a:t>1.</a:t>
            </a:r>
            <a:r>
              <a:rPr lang="en-US" sz="3600" b="1" dirty="0" smtClean="0"/>
              <a:t>662.158. </a:t>
            </a:r>
            <a:r>
              <a:rPr lang="sr-Cyrl-RS" sz="3600" b="1" dirty="0" smtClean="0"/>
              <a:t>милиона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923890768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</a:t>
            </a:r>
            <a:r>
              <a:rPr lang="en-US" sz="3000" b="1" dirty="0" smtClean="0">
                <a:latin typeface="Cambria" pitchFamily="18" charset="0"/>
              </a:rPr>
              <a:t>1</a:t>
            </a:r>
            <a:r>
              <a:rPr lang="sr-Cyrl-RS" sz="3000" b="1" dirty="0" smtClean="0"/>
              <a:t>.годину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4086070495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CF0692-5A2C-4794-9CAF-6478EEE9EEC6}">
  <ds:schemaRefs>
    <ds:schemaRef ds:uri="934e4f6f-c740-4e49-838d-10594e3f87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5505</TotalTime>
  <Words>1233</Words>
  <Application>Microsoft Office PowerPoint</Application>
  <PresentationFormat>On-screen Show (4:3)</PresentationFormat>
  <Paragraphs>210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Custom Design</vt:lpstr>
      <vt:lpstr>Equity</vt:lpstr>
      <vt:lpstr>Општина Бечеј</vt:lpstr>
      <vt:lpstr>Slide 2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2021.годину</vt:lpstr>
      <vt:lpstr>На шта се троше јавна средства?</vt:lpstr>
      <vt:lpstr>Slide 11</vt:lpstr>
      <vt:lpstr>Структура пројектованих расхода и издатака буџета за 2021.годину</vt:lpstr>
      <vt:lpstr>Планирани расходи буџета по програмима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User</cp:lastModifiedBy>
  <cp:revision>487</cp:revision>
  <cp:lastPrinted>2018-09-13T11:26:26Z</cp:lastPrinted>
  <dcterms:created xsi:type="dcterms:W3CDTF">2006-08-16T00:00:00Z</dcterms:created>
  <dcterms:modified xsi:type="dcterms:W3CDTF">2021-01-12T10:12:37Z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