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4"/>
    <p:sldMasterId id="2147483800" r:id="rId5"/>
  </p:sldMasterIdLst>
  <p:notesMasterIdLst>
    <p:notesMasterId r:id="rId21"/>
  </p:notesMasterIdLst>
  <p:handoutMasterIdLst>
    <p:handoutMasterId r:id="rId22"/>
  </p:handoutMasterIdLst>
  <p:sldIdLst>
    <p:sldId id="256" r:id="rId6"/>
    <p:sldId id="259" r:id="rId7"/>
    <p:sldId id="275" r:id="rId8"/>
    <p:sldId id="262" r:id="rId9"/>
    <p:sldId id="287" r:id="rId10"/>
    <p:sldId id="261" r:id="rId11"/>
    <p:sldId id="263" r:id="rId12"/>
    <p:sldId id="284" r:id="rId13"/>
    <p:sldId id="264" r:id="rId14"/>
    <p:sldId id="266" r:id="rId15"/>
    <p:sldId id="285" r:id="rId16"/>
    <p:sldId id="268" r:id="rId17"/>
    <p:sldId id="271" r:id="rId18"/>
    <p:sldId id="278" r:id="rId19"/>
    <p:sldId id="291" r:id="rId20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2" clrIdx="1">
    <p:extLst/>
  </p:cmAuthor>
  <p:cmAuthor id="2" name="Milena Radomirovic" initials="MR" lastIdx="24" clrIdx="2">
    <p:extLst/>
  </p:cmAuthor>
  <p:cmAuthor id="3" name="Tatjana Milivojevic" initials="TM" lastIdx="13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B8B21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89250" autoAdjust="0"/>
  </p:normalViewPr>
  <p:slideViewPr>
    <p:cSldViewPr>
      <p:cViewPr varScale="1">
        <p:scale>
          <a:sx n="65" d="100"/>
          <a:sy n="65" d="100"/>
        </p:scale>
        <p:origin x="-14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 smtClean="0"/>
            <a:t>Председник општине</a:t>
          </a:r>
          <a:endParaRPr lang="sr-Cyrl-RS" sz="1600" dirty="0"/>
        </a:p>
        <a:p>
          <a:r>
            <a:rPr lang="sr-Cyrl-RS" sz="1600" dirty="0" smtClean="0"/>
            <a:t>Општинско </a:t>
          </a:r>
          <a:r>
            <a:rPr lang="sr-Cyrl-RS" sz="1600" dirty="0"/>
            <a:t>веће</a:t>
          </a:r>
        </a:p>
        <a:p>
          <a:r>
            <a:rPr lang="sr-Cyrl-RS" sz="1600" dirty="0"/>
            <a:t>Скупштина </a:t>
          </a:r>
          <a:r>
            <a:rPr lang="sr-Cyrl-RS" sz="1600" dirty="0" smtClean="0"/>
            <a:t>општине</a:t>
          </a:r>
        </a:p>
        <a:p>
          <a:r>
            <a:rPr lang="sr-Cyrl-RS" sz="1600" dirty="0" smtClean="0"/>
            <a:t>Правобранилаштво</a:t>
          </a:r>
        </a:p>
        <a:p>
          <a:r>
            <a:rPr lang="sr-Cyrl-RS" sz="1600" dirty="0" smtClean="0"/>
            <a:t>Општинска управа</a:t>
          </a:r>
          <a:endParaRPr lang="en-U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r>
            <a:rPr lang="sr-Cyrl-RS" sz="13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r>
            <a:rPr lang="sr-Cyrl-RS" sz="13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r>
            <a:rPr lang="sr-Cyrl-RS" sz="1300" dirty="0">
              <a:solidFill>
                <a:schemeClr val="accent1">
                  <a:lumMod val="75000"/>
                </a:schemeClr>
              </a:solidFill>
            </a:rPr>
            <a:t>Установе културе</a:t>
          </a:r>
        </a:p>
        <a:p>
          <a:r>
            <a:rPr lang="sr-Cyrl-RS" sz="1300" dirty="0">
              <a:solidFill>
                <a:schemeClr val="accent1">
                  <a:lumMod val="75000"/>
                </a:schemeClr>
              </a:solidFill>
            </a:rPr>
            <a:t>Спортске установе</a:t>
          </a:r>
        </a:p>
        <a:p>
          <a:r>
            <a:rPr lang="sr-Cyrl-RS" sz="1300" dirty="0">
              <a:solidFill>
                <a:schemeClr val="accent1">
                  <a:lumMod val="75000"/>
                </a:schemeClr>
              </a:solidFill>
            </a:rPr>
            <a:t>Туристичка организација</a:t>
          </a:r>
          <a:r>
            <a:rPr lang="sr-Cyrl-RS" sz="1100" dirty="0">
              <a:solidFill>
                <a:schemeClr val="accent1">
                  <a:lumMod val="75000"/>
                </a:schemeClr>
              </a:solidFill>
            </a:rPr>
            <a:t> </a:t>
          </a:r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9621BB6C-CCFC-4987-A70A-BF11FC47FFCC}">
      <dgm:prSet phldrT="[Text]" custT="1"/>
      <dgm:spPr>
        <a:solidFill>
          <a:srgbClr val="00B0F0"/>
        </a:solidFill>
      </dgm:spPr>
      <dgm:t>
        <a:bodyPr/>
        <a:lstStyle/>
        <a:p>
          <a:r>
            <a:rPr lang="sr-Cyrl-RS" sz="1200" dirty="0"/>
            <a:t>Основне школе </a:t>
          </a:r>
        </a:p>
        <a:p>
          <a:r>
            <a:rPr lang="sr-Cyrl-RS" sz="1200" dirty="0" smtClean="0"/>
            <a:t>Средња школа</a:t>
          </a:r>
          <a:endParaRPr lang="sr-Cyrl-RS" sz="1200" dirty="0"/>
        </a:p>
        <a:p>
          <a:r>
            <a:rPr lang="sr-Cyrl-RS" sz="1200" dirty="0"/>
            <a:t>Дом здравља</a:t>
          </a:r>
          <a:endParaRPr lang="en-US" sz="1200" dirty="0"/>
        </a:p>
      </dgm:t>
    </dgm:pt>
    <dgm:pt modelId="{A38DE29F-85F5-4579-AADA-99391004BA45}" type="parTrans" cxnId="{37DBBC31-0F9C-4EEF-B983-1B1BD8728434}">
      <dgm:prSet/>
      <dgm:spPr/>
      <dgm:t>
        <a:bodyPr/>
        <a:lstStyle/>
        <a:p>
          <a:endParaRPr lang="en-US"/>
        </a:p>
      </dgm:t>
    </dgm:pt>
    <dgm:pt modelId="{26D4FA14-60D5-40E5-B665-764CA26A018F}" type="sibTrans" cxnId="{37DBBC31-0F9C-4EEF-B983-1B1BD8728434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 dirty="0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sr-Latn-RS"/>
        </a:p>
      </dgm:t>
    </dgm:pt>
    <dgm:pt modelId="{36B03C56-E57D-489D-BAA9-78BCBCF466C2}" type="pres">
      <dgm:prSet presAssocID="{BDD04F37-85A8-4736-987B-C65A16E753DF}" presName="Parent" presStyleLbl="node0" presStyleIdx="0" presStyleCnt="1" custScaleX="119054" custScaleY="107047">
        <dgm:presLayoutVars>
          <dgm:chMax val="5"/>
          <dgm:chPref val="5"/>
        </dgm:presLayoutVars>
      </dgm:prSet>
      <dgm:spPr/>
      <dgm:t>
        <a:bodyPr/>
        <a:lstStyle/>
        <a:p>
          <a:endParaRPr lang="sr-Latn-RS"/>
        </a:p>
      </dgm:t>
    </dgm:pt>
    <dgm:pt modelId="{6AE34D3E-FD5D-4402-89AF-BF559D3EC92D}" type="pres">
      <dgm:prSet presAssocID="{BDD04F37-85A8-4736-987B-C65A16E753DF}" presName="Accent1" presStyleLbl="node1" presStyleIdx="0" presStyleCnt="13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13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13"/>
      <dgm:spPr/>
    </dgm:pt>
    <dgm:pt modelId="{26FE1052-C82D-4BB2-8303-E4D063782600}" type="pres">
      <dgm:prSet presAssocID="{BDD04F37-85A8-4736-987B-C65A16E753DF}" presName="Accent4" presStyleLbl="node1" presStyleIdx="3" presStyleCnt="13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13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13"/>
      <dgm:spPr/>
    </dgm:pt>
    <dgm:pt modelId="{3D7780BF-6503-41CB-98CA-855FDE3F921D}" type="pres">
      <dgm:prSet presAssocID="{C8F2A349-D54D-4B85-BD78-BA70A66CB9EA}" presName="Child1" presStyleLbl="node1" presStyleIdx="6" presStyleCnt="13" custScaleX="172894" custScaleY="191413" custLinFactNeighborX="-26949" custLinFactNeighborY="83213">
        <dgm:presLayoutVars>
          <dgm:chMax val="0"/>
          <dgm:chPref val="0"/>
        </dgm:presLayoutVars>
      </dgm:prSet>
      <dgm:spPr/>
      <dgm:t>
        <a:bodyPr/>
        <a:lstStyle/>
        <a:p>
          <a:endParaRPr lang="sr-Latn-RS"/>
        </a:p>
      </dgm:t>
    </dgm:pt>
    <dgm:pt modelId="{0A517365-D512-4D77-9CDF-3D337BCBA867}" type="pres">
      <dgm:prSet presAssocID="{C8F2A349-D54D-4B85-BD78-BA70A66CB9EA}" presName="Accent7" presStyleCnt="0"/>
      <dgm:spPr/>
    </dgm:pt>
    <dgm:pt modelId="{D4397D2C-6DDE-4A42-9855-5F94ADD7F1F8}" type="pres">
      <dgm:prSet presAssocID="{C8F2A349-D54D-4B85-BD78-BA70A66CB9EA}" presName="AccentHold1" presStyleLbl="node1" presStyleIdx="7" presStyleCnt="13"/>
      <dgm:spPr/>
    </dgm:pt>
    <dgm:pt modelId="{DF631D91-E916-4387-97B2-68806159FA1A}" type="pres">
      <dgm:prSet presAssocID="{C8F2A349-D54D-4B85-BD78-BA70A66CB9EA}" presName="Accent8" presStyleCnt="0"/>
      <dgm:spPr/>
    </dgm:pt>
    <dgm:pt modelId="{05F66E64-01B7-46B5-8689-BB97E0438E53}" type="pres">
      <dgm:prSet presAssocID="{C8F2A349-D54D-4B85-BD78-BA70A66CB9EA}" presName="AccentHold2" presStyleLbl="node1" presStyleIdx="8" presStyleCnt="13" custLinFactY="-127922" custLinFactNeighborX="-13812" custLinFactNeighborY="-200000"/>
      <dgm:spPr>
        <a:solidFill>
          <a:srgbClr val="FF0000"/>
        </a:solidFill>
      </dgm:spPr>
    </dgm:pt>
    <dgm:pt modelId="{EE054ECB-2B3F-4C89-9A19-2C63D69076BA}" type="pres">
      <dgm:prSet presAssocID="{9621BB6C-CCFC-4987-A70A-BF11FC47FFCC}" presName="Child2" presStyleLbl="node1" presStyleIdx="9" presStyleCnt="13" custScaleX="128824" custScaleY="139603">
        <dgm:presLayoutVars>
          <dgm:chMax val="0"/>
          <dgm:chPref val="0"/>
        </dgm:presLayoutVars>
      </dgm:prSet>
      <dgm:spPr/>
      <dgm:t>
        <a:bodyPr/>
        <a:lstStyle/>
        <a:p>
          <a:endParaRPr lang="sr-Latn-RS"/>
        </a:p>
      </dgm:t>
    </dgm:pt>
    <dgm:pt modelId="{93210B8B-460C-4687-B7E6-4051DBCA5FBF}" type="pres">
      <dgm:prSet presAssocID="{9621BB6C-CCFC-4987-A70A-BF11FC47FFCC}" presName="Accent9" presStyleCnt="0"/>
      <dgm:spPr/>
    </dgm:pt>
    <dgm:pt modelId="{4ABBCF6F-E7DA-4CE7-A2F5-6DD06BFAA1FA}" type="pres">
      <dgm:prSet presAssocID="{9621BB6C-CCFC-4987-A70A-BF11FC47FFCC}" presName="AccentHold1" presStyleLbl="node1" presStyleIdx="10" presStyleCnt="13"/>
      <dgm:spPr>
        <a:solidFill>
          <a:schemeClr val="accent2">
            <a:lumMod val="40000"/>
            <a:lumOff val="60000"/>
          </a:schemeClr>
        </a:solidFill>
      </dgm:spPr>
    </dgm:pt>
    <dgm:pt modelId="{A1A3314E-DDD0-4BFC-8D48-830B3847C8C1}" type="pres">
      <dgm:prSet presAssocID="{9621BB6C-CCFC-4987-A70A-BF11FC47FFCC}" presName="Accent10" presStyleCnt="0"/>
      <dgm:spPr/>
    </dgm:pt>
    <dgm:pt modelId="{A4780608-C72B-40F2-A560-A83F55BD6ABF}" type="pres">
      <dgm:prSet presAssocID="{9621BB6C-CCFC-4987-A70A-BF11FC47FFCC}" presName="AccentHold2" presStyleLbl="node1" presStyleIdx="11" presStyleCnt="13"/>
      <dgm:spPr/>
    </dgm:pt>
    <dgm:pt modelId="{693C14CE-CE42-41FE-8BD3-4BD5115D8392}" type="pres">
      <dgm:prSet presAssocID="{9621BB6C-CCFC-4987-A70A-BF11FC47FFCC}" presName="Accent11" presStyleCnt="0"/>
      <dgm:spPr/>
    </dgm:pt>
    <dgm:pt modelId="{94C35534-E508-479C-BE42-766976EE223C}" type="pres">
      <dgm:prSet presAssocID="{9621BB6C-CCFC-4987-A70A-BF11FC47FFCC}" presName="AccentHold3" presStyleLbl="node1" presStyleIdx="12" presStyleCnt="13"/>
      <dgm:spPr>
        <a:solidFill>
          <a:srgbClr val="FFFF00"/>
        </a:solidFill>
      </dgm:spPr>
    </dgm:pt>
  </dgm:ptLst>
  <dgm:cxnLst>
    <dgm:cxn modelId="{D9932761-9BDF-4FD0-8911-4ABD16EE8703}" srcId="{BDD04F37-85A8-4736-987B-C65A16E753DF}" destId="{C8F2A349-D54D-4B85-BD78-BA70A66CB9EA}" srcOrd="0" destOrd="0" parTransId="{A965CD0E-CB5C-406E-AFDD-63697CFB0404}" sibTransId="{FDA33D62-3016-4584-BF43-2DBBB14A066A}"/>
    <dgm:cxn modelId="{AF9C8EEE-81F3-442F-9504-7988DBF2C7F9}" srcId="{2915701C-9177-4F63-BC4A-2A3F58667EEF}" destId="{F525C7DD-C069-4FE6-9519-29523B058512}" srcOrd="3" destOrd="0" parTransId="{495F855C-786B-4014-ACFA-A29039643E3B}" sibTransId="{B1936762-DD2F-4289-8425-BB02188F1FAF}"/>
    <dgm:cxn modelId="{487FD65B-B6F4-4CE6-AC18-CBA1C7BC6CD8}" srcId="{2915701C-9177-4F63-BC4A-2A3F58667EEF}" destId="{EC086DEB-01FD-4650-84A6-3248233D6869}" srcOrd="1" destOrd="0" parTransId="{D8E22DAB-5022-49AE-91A6-20DF1C7017B2}" sibTransId="{EBD18A8D-98B2-4C8A-B1B4-4169A0689B2C}"/>
    <dgm:cxn modelId="{AF284A92-A842-400F-96D2-9B85FD48F842}" srcId="{2915701C-9177-4F63-BC4A-2A3F58667EEF}" destId="{724C2318-F479-4174-A10E-9EC4287AD534}" srcOrd="2" destOrd="0" parTransId="{75FF1061-0136-4D4A-8F29-8B8C5BB09E30}" sibTransId="{CF55BBF8-6284-4BA7-9983-520960D17E18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2B5F3744-B44A-4006-A14C-FB425643023A}" type="presOf" srcId="{C8F2A349-D54D-4B85-BD78-BA70A66CB9EA}" destId="{3D7780BF-6503-41CB-98CA-855FDE3F921D}" srcOrd="0" destOrd="0" presId="urn:microsoft.com/office/officeart/2009/3/layout/CircleRelationship"/>
    <dgm:cxn modelId="{37DBBC31-0F9C-4EEF-B983-1B1BD8728434}" srcId="{BDD04F37-85A8-4736-987B-C65A16E753DF}" destId="{9621BB6C-CCFC-4987-A70A-BF11FC47FFCC}" srcOrd="1" destOrd="0" parTransId="{A38DE29F-85F5-4579-AADA-99391004BA45}" sibTransId="{26D4FA14-60D5-40E5-B665-764CA26A018F}"/>
    <dgm:cxn modelId="{9489A942-2912-40DE-86AD-B3784B70E382}" type="presOf" srcId="{9621BB6C-CCFC-4987-A70A-BF11FC47FFCC}" destId="{EE054ECB-2B3F-4C89-9A19-2C63D69076BA}" srcOrd="0" destOrd="0" presId="urn:microsoft.com/office/officeart/2009/3/layout/CircleRelationship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  <dgm:cxn modelId="{228D5037-3971-45A9-9C5C-91F268CB5810}" type="presParOf" srcId="{F67C4AC6-D320-469D-8949-6AC26CBBA3A8}" destId="{3D7780BF-6503-41CB-98CA-855FDE3F921D}" srcOrd="7" destOrd="0" presId="urn:microsoft.com/office/officeart/2009/3/layout/CircleRelationship"/>
    <dgm:cxn modelId="{C6C1F0E8-BFBB-4B10-8F3C-C4492281C70E}" type="presParOf" srcId="{F67C4AC6-D320-469D-8949-6AC26CBBA3A8}" destId="{0A517365-D512-4D77-9CDF-3D337BCBA867}" srcOrd="8" destOrd="0" presId="urn:microsoft.com/office/officeart/2009/3/layout/CircleRelationship"/>
    <dgm:cxn modelId="{F6F0F986-D535-4526-8E9F-A2BC4B233033}" type="presParOf" srcId="{0A517365-D512-4D77-9CDF-3D337BCBA867}" destId="{D4397D2C-6DDE-4A42-9855-5F94ADD7F1F8}" srcOrd="0" destOrd="0" presId="urn:microsoft.com/office/officeart/2009/3/layout/CircleRelationship"/>
    <dgm:cxn modelId="{0587175A-D1E9-4DE1-9850-BBD68FAA222F}" type="presParOf" srcId="{F67C4AC6-D320-469D-8949-6AC26CBBA3A8}" destId="{DF631D91-E916-4387-97B2-68806159FA1A}" srcOrd="9" destOrd="0" presId="urn:microsoft.com/office/officeart/2009/3/layout/CircleRelationship"/>
    <dgm:cxn modelId="{EA6C9325-C2C4-448E-B548-51F801752D4A}" type="presParOf" srcId="{DF631D91-E916-4387-97B2-68806159FA1A}" destId="{05F66E64-01B7-46B5-8689-BB97E0438E53}" srcOrd="0" destOrd="0" presId="urn:microsoft.com/office/officeart/2009/3/layout/CircleRelationship"/>
    <dgm:cxn modelId="{178C1F94-1961-4A87-BFE1-4D1F5432EDF0}" type="presParOf" srcId="{F67C4AC6-D320-469D-8949-6AC26CBBA3A8}" destId="{EE054ECB-2B3F-4C89-9A19-2C63D69076BA}" srcOrd="10" destOrd="0" presId="urn:microsoft.com/office/officeart/2009/3/layout/CircleRelationship"/>
    <dgm:cxn modelId="{5BAE7FDB-5DB7-4480-8851-A228050677BA}" type="presParOf" srcId="{F67C4AC6-D320-469D-8949-6AC26CBBA3A8}" destId="{93210B8B-460C-4687-B7E6-4051DBCA5FBF}" srcOrd="11" destOrd="0" presId="urn:microsoft.com/office/officeart/2009/3/layout/CircleRelationship"/>
    <dgm:cxn modelId="{3BE0B907-0C71-49D4-948A-5F2881804C53}" type="presParOf" srcId="{93210B8B-460C-4687-B7E6-4051DBCA5FBF}" destId="{4ABBCF6F-E7DA-4CE7-A2F5-6DD06BFAA1FA}" srcOrd="0" destOrd="0" presId="urn:microsoft.com/office/officeart/2009/3/layout/CircleRelationship"/>
    <dgm:cxn modelId="{58F50C92-6E86-486F-88A7-712F4E17435E}" type="presParOf" srcId="{F67C4AC6-D320-469D-8949-6AC26CBBA3A8}" destId="{A1A3314E-DDD0-4BFC-8D48-830B3847C8C1}" srcOrd="12" destOrd="0" presId="urn:microsoft.com/office/officeart/2009/3/layout/CircleRelationship"/>
    <dgm:cxn modelId="{CD68D9D3-02F6-40C7-B9EF-E250297529D2}" type="presParOf" srcId="{A1A3314E-DDD0-4BFC-8D48-830B3847C8C1}" destId="{A4780608-C72B-40F2-A560-A83F55BD6ABF}" srcOrd="0" destOrd="0" presId="urn:microsoft.com/office/officeart/2009/3/layout/CircleRelationship"/>
    <dgm:cxn modelId="{596BC9C8-6F24-453F-B3FE-28C42F14142B}" type="presParOf" srcId="{F67C4AC6-D320-469D-8949-6AC26CBBA3A8}" destId="{693C14CE-CE42-41FE-8BD3-4BD5115D8392}" srcOrd="13" destOrd="0" presId="urn:microsoft.com/office/officeart/2009/3/layout/CircleRelationship"/>
    <dgm:cxn modelId="{F5A39069-E401-4B55-8072-1919E382BFD8}" type="presParOf" srcId="{693C14CE-CE42-41FE-8BD3-4BD5115D8392}" destId="{94C35534-E508-479C-BE42-766976EE223C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</a:t>
          </a:r>
          <a:r>
            <a:rPr lang="sr-Cyrl-RS" sz="1400" dirty="0">
              <a:solidFill>
                <a:schemeClr val="tx1"/>
              </a:solidFill>
            </a:rPr>
            <a:t>Министарства финансија за припрему одлуке о буџету за </a:t>
          </a:r>
          <a:r>
            <a:rPr lang="sr-Cyrl-RS" sz="1400" dirty="0" smtClean="0">
              <a:solidFill>
                <a:schemeClr val="tx1"/>
              </a:solidFill>
            </a:rPr>
            <a:t>202</a:t>
          </a:r>
          <a:r>
            <a:rPr lang="en-US" sz="1400" dirty="0" smtClean="0">
              <a:solidFill>
                <a:schemeClr val="tx1"/>
              </a:solidFill>
              <a:latin typeface="Cambria" pitchFamily="18" charset="0"/>
            </a:rPr>
            <a:t>1</a:t>
          </a:r>
          <a:r>
            <a:rPr lang="sr-Cyrl-RS" sz="1400" dirty="0" smtClean="0"/>
            <a:t>.годину </a:t>
          </a:r>
          <a:r>
            <a:rPr lang="sr-Cyrl-RS" sz="1400" dirty="0"/>
            <a:t>и др</a:t>
          </a:r>
          <a:r>
            <a:rPr lang="sr-Cyrl-RS" sz="1400" dirty="0" smtClean="0"/>
            <a:t>.</a:t>
          </a:r>
          <a:endParaRPr lang="sr-Cyrl-RS" sz="1400" dirty="0"/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 smtClean="0"/>
            <a:t>Стратегија </a:t>
          </a:r>
          <a:r>
            <a:rPr lang="sr-Cyrl-RS" sz="1400" dirty="0"/>
            <a:t>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</a:t>
          </a:r>
          <a:r>
            <a:rPr lang="sr-Cyrl-RS" sz="1400" dirty="0" smtClean="0"/>
            <a:t>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sr-Latn-R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sr-Latn-R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sr-Latn-R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sr-Latn-R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sr-Latn-R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sr-Latn-R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sr-Latn-R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sr-Latn-R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sr-Latn-R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sr-Latn-R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  <dgm:t>
        <a:bodyPr/>
        <a:lstStyle/>
        <a:p>
          <a:endParaRPr lang="sr-Latn-RS"/>
        </a:p>
      </dgm:t>
    </dgm:pt>
    <dgm:pt modelId="{7E8E6685-0078-4B86-BC52-3A0FBAF76686}" type="pres">
      <dgm:prSet presAssocID="{F68F9F1A-A0AC-4627-BB76-A21CB9C16ACA}" presName="connTx" presStyleLbl="parChTrans1D2" presStyleIdx="3" presStyleCnt="5"/>
      <dgm:spPr/>
      <dgm:t>
        <a:bodyPr/>
        <a:lstStyle/>
        <a:p>
          <a:endParaRPr lang="sr-Latn-R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  <dgm:t>
        <a:bodyPr/>
        <a:lstStyle/>
        <a:p>
          <a:endParaRPr lang="sr-Latn-R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sr-Latn-R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sr-Latn-R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sr-Latn-R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>
        <a:solidFill>
          <a:schemeClr val="accent2"/>
        </a:solidFill>
      </dgm:spPr>
      <dgm:t>
        <a:bodyPr/>
        <a:lstStyle/>
        <a:p>
          <a:r>
            <a:rPr lang="sr-Cyrl-RS" sz="1300" dirty="0" smtClean="0">
              <a:solidFill>
                <a:schemeClr val="bg1"/>
              </a:solidFill>
            </a:rPr>
            <a:t>Приходи буџ. кор. из </a:t>
          </a:r>
          <a:r>
            <a:rPr lang="sr-Cyrl-RS" sz="1300" dirty="0">
              <a:solidFill>
                <a:schemeClr val="bg1"/>
              </a:solidFill>
            </a:rPr>
            <a:t>осталих извора </a:t>
          </a:r>
          <a:r>
            <a:rPr lang="en-US" sz="1300" dirty="0" smtClean="0">
              <a:solidFill>
                <a:schemeClr val="bg1"/>
              </a:solidFill>
              <a:latin typeface="Cambria" pitchFamily="18" charset="0"/>
            </a:rPr>
            <a:t>37</a:t>
          </a:r>
          <a:r>
            <a:rPr lang="sr-Cyrl-RS" sz="1300" dirty="0" smtClean="0">
              <a:solidFill>
                <a:schemeClr val="bg1"/>
              </a:solidFill>
              <a:latin typeface="Cambria" pitchFamily="18" charset="0"/>
            </a:rPr>
            <a:t>.</a:t>
          </a:r>
          <a:r>
            <a:rPr lang="en-US" sz="1300" dirty="0" smtClean="0">
              <a:solidFill>
                <a:schemeClr val="bg1"/>
              </a:solidFill>
              <a:latin typeface="Cambria" pitchFamily="18" charset="0"/>
            </a:rPr>
            <a:t>253</a:t>
          </a:r>
          <a:r>
            <a:rPr lang="sr-Cyrl-RS" sz="1300" dirty="0" smtClean="0">
              <a:solidFill>
                <a:schemeClr val="bg1"/>
              </a:solidFill>
            </a:rPr>
            <a:t> </a:t>
          </a:r>
          <a:r>
            <a:rPr lang="sr-Cyrl-RS" sz="1300" dirty="0" smtClean="0">
              <a:solidFill>
                <a:schemeClr val="bg1"/>
              </a:solidFill>
            </a:rPr>
            <a:t>милиона</a:t>
          </a:r>
          <a:endParaRPr lang="en-US" sz="1300" dirty="0">
            <a:solidFill>
              <a:schemeClr val="bg1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 custT="1"/>
      <dgm:spPr>
        <a:solidFill>
          <a:srgbClr val="FFC000"/>
        </a:solidFill>
      </dgm:spPr>
      <dgm:t>
        <a:bodyPr/>
        <a:lstStyle/>
        <a:p>
          <a:r>
            <a:rPr lang="sr-Cyrl-RS" sz="1000" dirty="0">
              <a:solidFill>
                <a:schemeClr val="bg1"/>
              </a:solidFill>
            </a:rPr>
            <a:t>Средства из буџета </a:t>
          </a:r>
          <a:r>
            <a:rPr lang="sr-Cyrl-RS" sz="1000" dirty="0" smtClean="0">
              <a:solidFill>
                <a:schemeClr val="bg1"/>
              </a:solidFill>
            </a:rPr>
            <a:t>општине</a:t>
          </a:r>
          <a:r>
            <a:rPr lang="en-US" sz="1000" dirty="0" smtClean="0">
              <a:solidFill>
                <a:schemeClr val="bg1"/>
              </a:solidFill>
              <a:latin typeface="Cambria" pitchFamily="18" charset="0"/>
            </a:rPr>
            <a:t> </a:t>
          </a:r>
          <a:r>
            <a:rPr lang="sr-Cyrl-RS" sz="1000" dirty="0" smtClean="0">
              <a:solidFill>
                <a:schemeClr val="bg1"/>
              </a:solidFill>
              <a:latin typeface="Cambria" pitchFamily="18" charset="0"/>
            </a:rPr>
            <a:t>1.</a:t>
          </a:r>
          <a:r>
            <a:rPr lang="en-US" sz="1000" dirty="0" smtClean="0">
              <a:solidFill>
                <a:schemeClr val="bg1"/>
              </a:solidFill>
              <a:latin typeface="Cambria" pitchFamily="18" charset="0"/>
            </a:rPr>
            <a:t>175</a:t>
          </a:r>
          <a:r>
            <a:rPr lang="sr-Cyrl-RS" sz="1000" dirty="0" smtClean="0">
              <a:solidFill>
                <a:schemeClr val="bg1"/>
              </a:solidFill>
              <a:latin typeface="Cambria" pitchFamily="18" charset="0"/>
            </a:rPr>
            <a:t>.</a:t>
          </a:r>
          <a:r>
            <a:rPr lang="en-US" sz="1000" dirty="0" smtClean="0">
              <a:solidFill>
                <a:schemeClr val="bg1"/>
              </a:solidFill>
              <a:latin typeface="Cambria" pitchFamily="18" charset="0"/>
            </a:rPr>
            <a:t>897</a:t>
          </a:r>
          <a:r>
            <a:rPr lang="sr-Cyrl-RS" sz="1000" dirty="0" smtClean="0">
              <a:solidFill>
                <a:schemeClr val="bg1"/>
              </a:solidFill>
            </a:rPr>
            <a:t> </a:t>
          </a:r>
          <a:r>
            <a:rPr lang="sr-Cyrl-RS" sz="1000" dirty="0" smtClean="0">
              <a:solidFill>
                <a:schemeClr val="bg1"/>
              </a:solidFill>
            </a:rPr>
            <a:t>милиона</a:t>
          </a:r>
          <a:endParaRPr lang="en-US" sz="1000" dirty="0">
            <a:solidFill>
              <a:schemeClr val="bg1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sr-Cyrl-RS" sz="1000" dirty="0">
              <a:solidFill>
                <a:schemeClr val="bg1"/>
              </a:solidFill>
            </a:rPr>
            <a:t>Пренета средства из ранијих година </a:t>
          </a:r>
          <a:r>
            <a:rPr lang="en-US" sz="1000" dirty="0" smtClean="0">
              <a:solidFill>
                <a:schemeClr val="bg1"/>
              </a:solidFill>
            </a:rPr>
            <a:t>113</a:t>
          </a:r>
          <a:r>
            <a:rPr lang="sr-Cyrl-RS" sz="1000" dirty="0" smtClean="0">
              <a:solidFill>
                <a:schemeClr val="bg1"/>
              </a:solidFill>
            </a:rPr>
            <a:t> </a:t>
          </a:r>
          <a:r>
            <a:rPr lang="sr-Cyrl-RS" sz="1000" dirty="0" smtClean="0">
              <a:solidFill>
                <a:schemeClr val="bg1"/>
              </a:solidFill>
            </a:rPr>
            <a:t>милиона</a:t>
          </a:r>
          <a:r>
            <a:rPr lang="sr-Cyrl-RS" sz="1000" dirty="0" smtClean="0">
              <a:solidFill>
                <a:srgbClr val="FF0000"/>
              </a:solidFill>
            </a:rPr>
            <a:t> </a:t>
          </a:r>
          <a:endParaRPr lang="en-US" sz="1000" dirty="0">
            <a:solidFill>
              <a:srgbClr val="FF0000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092009B7-2960-442B-A6FB-0D8F25F4F5CA}">
      <dgm:prSet custT="1"/>
      <dgm:spPr>
        <a:solidFill>
          <a:srgbClr val="92D050"/>
        </a:solidFill>
      </dgm:spPr>
      <dgm:t>
        <a:bodyPr/>
        <a:lstStyle/>
        <a:p>
          <a:r>
            <a:rPr lang="sr-Cyrl-RS" sz="1400" dirty="0">
              <a:solidFill>
                <a:schemeClr val="bg1"/>
              </a:solidFill>
            </a:rPr>
            <a:t>Укупан буџет </a:t>
          </a:r>
          <a:r>
            <a:rPr lang="sr-Cyrl-RS" sz="1400" dirty="0" smtClean="0">
              <a:solidFill>
                <a:schemeClr val="bg1"/>
              </a:solidFill>
            </a:rPr>
            <a:t>општине </a:t>
          </a:r>
          <a:r>
            <a:rPr lang="sr-Cyrl-RS" sz="1400" dirty="0" smtClean="0">
              <a:solidFill>
                <a:schemeClr val="bg1"/>
              </a:solidFill>
            </a:rPr>
            <a:t>1.</a:t>
          </a:r>
          <a:r>
            <a:rPr lang="en-US" sz="1400" dirty="0" smtClean="0">
              <a:solidFill>
                <a:schemeClr val="bg1"/>
              </a:solidFill>
            </a:rPr>
            <a:t>662</a:t>
          </a:r>
          <a:r>
            <a:rPr lang="sr-Cyrl-RS" sz="1400" dirty="0" smtClean="0">
              <a:solidFill>
                <a:schemeClr val="bg1"/>
              </a:solidFill>
            </a:rPr>
            <a:t>.</a:t>
          </a:r>
          <a:r>
            <a:rPr lang="en-US" sz="1400" dirty="0" smtClean="0">
              <a:solidFill>
                <a:schemeClr val="bg1"/>
              </a:solidFill>
            </a:rPr>
            <a:t>158</a:t>
          </a:r>
          <a:r>
            <a:rPr lang="sr-Cyrl-RS" sz="1400" dirty="0" smtClean="0">
              <a:solidFill>
                <a:schemeClr val="bg1"/>
              </a:solidFill>
            </a:rPr>
            <a:t> </a:t>
          </a:r>
          <a:r>
            <a:rPr lang="sr-Cyrl-RS" sz="1400" dirty="0" smtClean="0">
              <a:solidFill>
                <a:schemeClr val="bg1"/>
              </a:solidFill>
            </a:rPr>
            <a:t>милиона</a:t>
          </a:r>
          <a:endParaRPr lang="en-US" sz="1400" dirty="0">
            <a:solidFill>
              <a:schemeClr val="bg1"/>
            </a:solidFill>
          </a:endParaRPr>
        </a:p>
      </dgm:t>
    </dgm:pt>
    <dgm:pt modelId="{9B9E4606-8918-432D-AF17-F974BFE575C6}" type="parTrans" cxnId="{521ED7ED-3B46-4CE8-992A-CAB92204B1C6}">
      <dgm:prSet/>
      <dgm:spPr/>
      <dgm:t>
        <a:bodyPr/>
        <a:lstStyle/>
        <a:p>
          <a:endParaRPr lang="en-US"/>
        </a:p>
      </dgm:t>
    </dgm:pt>
    <dgm:pt modelId="{15C2B52E-4F55-4082-BB1C-94031D560EB4}" type="sibTrans" cxnId="{521ED7ED-3B46-4CE8-992A-CAB92204B1C6}">
      <dgm:prSet/>
      <dgm:spPr/>
      <dgm:t>
        <a:bodyPr/>
        <a:lstStyle/>
        <a:p>
          <a:endParaRPr lang="en-US"/>
        </a:p>
      </dgm:t>
    </dgm:pt>
    <dgm:pt modelId="{CE164975-B61B-415F-B5ED-8F31B16B71F6}">
      <dgm:prSet phldrT="[Text]" custT="1"/>
      <dgm:spPr>
        <a:solidFill>
          <a:schemeClr val="accent2"/>
        </a:solidFill>
      </dgm:spPr>
      <dgm:t>
        <a:bodyPr/>
        <a:lstStyle/>
        <a:p>
          <a:r>
            <a:rPr lang="sr-Cyrl-RS" sz="1300" dirty="0" smtClean="0">
              <a:solidFill>
                <a:schemeClr val="bg1"/>
              </a:solidFill>
            </a:rPr>
            <a:t>Приходи од других нивоа власти </a:t>
          </a:r>
          <a:r>
            <a:rPr lang="en-US" sz="1300" dirty="0" smtClean="0">
              <a:solidFill>
                <a:schemeClr val="bg1"/>
              </a:solidFill>
              <a:latin typeface="Cambria" pitchFamily="18" charset="0"/>
            </a:rPr>
            <a:t>335</a:t>
          </a:r>
          <a:r>
            <a:rPr lang="sr-Cyrl-RS" sz="1300" dirty="0" smtClean="0">
              <a:solidFill>
                <a:schemeClr val="bg1"/>
              </a:solidFill>
              <a:latin typeface="Cambria" pitchFamily="18" charset="0"/>
            </a:rPr>
            <a:t>.</a:t>
          </a:r>
          <a:r>
            <a:rPr lang="en-US" sz="1300" dirty="0" smtClean="0">
              <a:solidFill>
                <a:schemeClr val="bg1"/>
              </a:solidFill>
              <a:latin typeface="Cambria" pitchFamily="18" charset="0"/>
            </a:rPr>
            <a:t>521</a:t>
          </a:r>
          <a:r>
            <a:rPr lang="sr-Cyrl-RS" sz="1300" dirty="0" smtClean="0">
              <a:solidFill>
                <a:schemeClr val="bg1"/>
              </a:solidFill>
            </a:rPr>
            <a:t> </a:t>
          </a:r>
          <a:r>
            <a:rPr lang="sr-Cyrl-RS" sz="1300" dirty="0" smtClean="0">
              <a:solidFill>
                <a:schemeClr val="bg1"/>
              </a:solidFill>
            </a:rPr>
            <a:t>милиона</a:t>
          </a:r>
          <a:endParaRPr lang="en-US" sz="1300" dirty="0">
            <a:solidFill>
              <a:schemeClr val="bg1"/>
            </a:solidFill>
          </a:endParaRPr>
        </a:p>
      </dgm:t>
    </dgm:pt>
    <dgm:pt modelId="{027E0E36-7602-4C24-BF21-FCD094F5D1DB}" type="parTrans" cxnId="{55622C81-E47D-403E-ACB6-32E2E14D3D78}">
      <dgm:prSet/>
      <dgm:spPr/>
      <dgm:t>
        <a:bodyPr/>
        <a:lstStyle/>
        <a:p>
          <a:endParaRPr lang="en-US"/>
        </a:p>
      </dgm:t>
    </dgm:pt>
    <dgm:pt modelId="{B6B2223B-4351-4330-9EA7-7D6921098517}" type="sibTrans" cxnId="{55622C81-E47D-403E-ACB6-32E2E14D3D78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D96E659A-663E-485D-BF89-FD74BE74A5C4}" type="pres">
      <dgm:prSet presAssocID="{1F884CF4-1E4C-423F-AE7B-0BAC3D97360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4"/>
      <dgm:spPr/>
      <dgm:t>
        <a:bodyPr/>
        <a:lstStyle/>
        <a:p>
          <a:endParaRPr lang="sr-Latn-R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4"/>
      <dgm:spPr/>
      <dgm:t>
        <a:bodyPr/>
        <a:lstStyle/>
        <a:p>
          <a:endParaRPr lang="sr-Latn-R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5" custScaleX="149305" custScaleY="16941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409B09D3-4DF0-4A67-B116-C3B0CE10042E}" type="pres">
      <dgm:prSet presAssocID="{097825AB-8F2B-4EF3-ABE1-7DCEF8027B99}" presName="spacerL" presStyleCnt="0"/>
      <dgm:spPr/>
    </dgm:pt>
    <dgm:pt modelId="{87C2FC52-975B-4E62-B5E0-1AB7C844E900}" type="pres">
      <dgm:prSet presAssocID="{097825AB-8F2B-4EF3-ABE1-7DCEF8027B99}" presName="sibTrans" presStyleLbl="sibTrans2D1" presStyleIdx="2" presStyleCnt="4"/>
      <dgm:spPr/>
      <dgm:t>
        <a:bodyPr/>
        <a:lstStyle/>
        <a:p>
          <a:endParaRPr lang="sr-Latn-RS"/>
        </a:p>
      </dgm:t>
    </dgm:pt>
    <dgm:pt modelId="{B01A7D7F-4B49-41A1-BC20-5B8B2DC888CB}" type="pres">
      <dgm:prSet presAssocID="{097825AB-8F2B-4EF3-ABE1-7DCEF8027B99}" presName="spacerR" presStyleCnt="0"/>
      <dgm:spPr/>
    </dgm:pt>
    <dgm:pt modelId="{DB68C0B8-C86E-4B3A-808B-732423348FCC}" type="pres">
      <dgm:prSet presAssocID="{CE164975-B61B-415F-B5ED-8F31B16B71F6}" presName="node" presStyleLbl="node1" presStyleIdx="3" presStyleCnt="5" custScaleX="126911" custScaleY="1864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5456BA-FCDE-48D3-A8E0-06D44B7EFB9C}" type="pres">
      <dgm:prSet presAssocID="{B6B2223B-4351-4330-9EA7-7D6921098517}" presName="spacerL" presStyleCnt="0"/>
      <dgm:spPr/>
    </dgm:pt>
    <dgm:pt modelId="{645D3C6A-1602-4009-96CA-F16645B4106D}" type="pres">
      <dgm:prSet presAssocID="{B6B2223B-4351-4330-9EA7-7D6921098517}" presName="sibTrans" presStyleLbl="sibTrans2D1" presStyleIdx="3" presStyleCnt="4"/>
      <dgm:spPr/>
      <dgm:t>
        <a:bodyPr/>
        <a:lstStyle/>
        <a:p>
          <a:endParaRPr lang="en-US"/>
        </a:p>
      </dgm:t>
    </dgm:pt>
    <dgm:pt modelId="{3FC08B3E-0C53-4BF7-BC45-24F77FA39C07}" type="pres">
      <dgm:prSet presAssocID="{B6B2223B-4351-4330-9EA7-7D6921098517}" presName="spacerR" presStyleCnt="0"/>
      <dgm:spPr/>
    </dgm:pt>
    <dgm:pt modelId="{2DB98FF9-EDB5-4EEE-AFA3-A57C7337F497}" type="pres">
      <dgm:prSet presAssocID="{092009B7-2960-442B-A6FB-0D8F25F4F5CA}" presName="node" presStyleLbl="node1" presStyleIdx="4" presStyleCnt="5" custScaleX="168208" custScaleY="116910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55622C81-E47D-403E-ACB6-32E2E14D3D78}" srcId="{028ECFAC-63B3-40F0-9E03-B31D365E432C}" destId="{CE164975-B61B-415F-B5ED-8F31B16B71F6}" srcOrd="3" destOrd="0" parTransId="{027E0E36-7602-4C24-BF21-FCD094F5D1DB}" sibTransId="{B6B2223B-4351-4330-9EA7-7D6921098517}"/>
    <dgm:cxn modelId="{4AD3BF7C-9486-4F6F-9899-32B240DDA0E4}" type="presOf" srcId="{097825AB-8F2B-4EF3-ABE1-7DCEF8027B99}" destId="{87C2FC52-975B-4E62-B5E0-1AB7C844E900}" srcOrd="0" destOrd="0" presId="urn:microsoft.com/office/officeart/2005/8/layout/equation1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20F83DCD-3158-453F-967C-EBC1245F7DD9}" type="presOf" srcId="{092009B7-2960-442B-A6FB-0D8F25F4F5CA}" destId="{2DB98FF9-EDB5-4EEE-AFA3-A57C7337F497}" srcOrd="0" destOrd="0" presId="urn:microsoft.com/office/officeart/2005/8/layout/equation1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5F3AAA37-1A03-4683-AC04-11F9270EDA79}" type="presOf" srcId="{CE164975-B61B-415F-B5ED-8F31B16B71F6}" destId="{DB68C0B8-C86E-4B3A-808B-732423348FCC}" srcOrd="0" destOrd="0" presId="urn:microsoft.com/office/officeart/2005/8/layout/equation1"/>
    <dgm:cxn modelId="{521ED7ED-3B46-4CE8-992A-CAB92204B1C6}" srcId="{028ECFAC-63B3-40F0-9E03-B31D365E432C}" destId="{092009B7-2960-442B-A6FB-0D8F25F4F5CA}" srcOrd="4" destOrd="0" parTransId="{9B9E4606-8918-432D-AF17-F974BFE575C6}" sibTransId="{15C2B52E-4F55-4082-BB1C-94031D560EB4}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5D32E172-6FC5-4E40-A604-C4BD332E3B12}" type="presOf" srcId="{B6B2223B-4351-4330-9EA7-7D6921098517}" destId="{645D3C6A-1602-4009-96CA-F16645B4106D}" srcOrd="0" destOrd="0" presId="urn:microsoft.com/office/officeart/2005/8/layout/equation1"/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  <dgm:cxn modelId="{C76D8E36-7B23-43F0-9C45-92FEB6EDD91E}" type="presParOf" srcId="{688A0EC4-0F6D-4987-959D-CA5F27B3CF24}" destId="{409B09D3-4DF0-4A67-B116-C3B0CE10042E}" srcOrd="9" destOrd="0" presId="urn:microsoft.com/office/officeart/2005/8/layout/equation1"/>
    <dgm:cxn modelId="{5746382A-B224-4354-8E78-8AA20095070E}" type="presParOf" srcId="{688A0EC4-0F6D-4987-959D-CA5F27B3CF24}" destId="{87C2FC52-975B-4E62-B5E0-1AB7C844E900}" srcOrd="10" destOrd="0" presId="urn:microsoft.com/office/officeart/2005/8/layout/equation1"/>
    <dgm:cxn modelId="{7E6443D3-75AF-4CD4-ADB4-3F5DEC67A706}" type="presParOf" srcId="{688A0EC4-0F6D-4987-959D-CA5F27B3CF24}" destId="{B01A7D7F-4B49-41A1-BC20-5B8B2DC888CB}" srcOrd="11" destOrd="0" presId="urn:microsoft.com/office/officeart/2005/8/layout/equation1"/>
    <dgm:cxn modelId="{5DECE0AF-C6D3-4AF7-A94E-22880F351984}" type="presParOf" srcId="{688A0EC4-0F6D-4987-959D-CA5F27B3CF24}" destId="{DB68C0B8-C86E-4B3A-808B-732423348FCC}" srcOrd="12" destOrd="0" presId="urn:microsoft.com/office/officeart/2005/8/layout/equation1"/>
    <dgm:cxn modelId="{1CEBC4C6-0C61-49AC-B60A-5E8062F0CBCF}" type="presParOf" srcId="{688A0EC4-0F6D-4987-959D-CA5F27B3CF24}" destId="{E25456BA-FCDE-48D3-A8E0-06D44B7EFB9C}" srcOrd="13" destOrd="0" presId="urn:microsoft.com/office/officeart/2005/8/layout/equation1"/>
    <dgm:cxn modelId="{5AF2EB6C-746F-4047-81FF-B48E237FD1EF}" type="presParOf" srcId="{688A0EC4-0F6D-4987-959D-CA5F27B3CF24}" destId="{645D3C6A-1602-4009-96CA-F16645B4106D}" srcOrd="14" destOrd="0" presId="urn:microsoft.com/office/officeart/2005/8/layout/equation1"/>
    <dgm:cxn modelId="{8C5C215E-8B18-4428-99EB-C746F14DC502}" type="presParOf" srcId="{688A0EC4-0F6D-4987-959D-CA5F27B3CF24}" destId="{3FC08B3E-0C53-4BF7-BC45-24F77FA39C07}" srcOrd="15" destOrd="0" presId="urn:microsoft.com/office/officeart/2005/8/layout/equation1"/>
    <dgm:cxn modelId="{2EA15DB9-4691-4655-BBAA-3AC0D32206B3}" type="presParOf" srcId="{688A0EC4-0F6D-4987-959D-CA5F27B3CF24}" destId="{2DB98FF9-EDB5-4EEE-AFA3-A57C7337F497}" srcOrd="16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/>
            <a:t>Донације</a:t>
          </a:r>
          <a:r>
            <a:rPr lang="sr-Cyrl-CS" sz="1400" b="1" dirty="0"/>
            <a:t> </a:t>
          </a:r>
          <a:r>
            <a:rPr lang="sr-Cyrl-CS" sz="14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latin typeface="Calibri" panose="020F0502020204030204" pitchFamily="34" charset="0"/>
            </a:rPr>
            <a:t> </a:t>
          </a:r>
          <a:r>
            <a:rPr lang="sr-Cyrl-RS" altLang="en-US" sz="1400" dirty="0">
              <a:latin typeface="Calibri" panose="020F0502020204030204" pitchFamily="34" charset="0"/>
            </a:rPr>
            <a:t>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кршења уговорних или законских одредби (казне и пенали)</a:t>
          </a:r>
          <a:endParaRPr lang="en-US" sz="1400" dirty="0"/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</a:t>
          </a:r>
          <a:r>
            <a:rPr lang="sr-Cyrl-RS" sz="14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општине.</a:t>
          </a:r>
          <a:endParaRPr lang="en-US" sz="1400" dirty="0">
            <a:solidFill>
              <a:schemeClr val="accent1">
                <a:lumMod val="40000"/>
                <a:lumOff val="60000"/>
              </a:schemeClr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/>
            <a:t>Примања од задуживања представљају приливе по основу примања од задуживања код пословних банака у земљи у корист нивоа </a:t>
          </a:r>
          <a:r>
            <a:rPr lang="sr-Cyrl-RS" sz="1400" b="0" i="0" dirty="0" smtClean="0"/>
            <a:t>општина. </a:t>
          </a:r>
          <a:r>
            <a:rPr lang="sr-Cyrl-RS" sz="1400" b="0" i="0" dirty="0"/>
            <a:t>Примања од продаје финансијске имовине  представљају приливе по основу продаје домаћих акција и осталог капитала у корист нивоа градова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/>
            <a:t> Представљају вишак прихода буџета града који нису потрошени у претходној  буџетској години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87FAF999-9E08-4A6A-A6D7-11D7E30AC118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53E397A2-7CAD-4A4C-ABDE-885D92961EB2}" type="presOf" srcId="{FE2BA0E8-81AC-463B-B498-EF464F5BCE06}" destId="{9893D59A-7FEC-486D-89C4-D28135F6121C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C1188A4E-FB96-4E8F-9307-7C6CDB28AD6E}" type="presOf" srcId="{4B4A2A45-FFA7-47F5-A99D-A2DFD7698107}" destId="{9A05939C-6B40-4C32-897A-4A6DC3E71E5B}" srcOrd="0" destOrd="0" presId="urn:diagrams.loki3.com/BracketList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D90891A-5CA6-46E0-9B94-066929D862D5}" type="presOf" srcId="{28888755-727E-436B-B2F2-DA7896544A65}" destId="{9312B733-3AEB-49F6-8245-08553BA2949B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B07D637A-714A-406B-993E-0E5A5B39956B}" type="presOf" srcId="{E1B79EE1-1157-4302-AB0B-8FEDC81165FD}" destId="{F40D94EA-52E0-4740-A924-EAF350BDF213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8FEEFA5-6DE3-40CA-B954-F6DBC6F9FAD9}" type="presOf" srcId="{26EF48C7-6381-4355-B03F-DD441AE957C7}" destId="{EFAACCF6-3A6A-4536-89B0-F0A7C44F6BE1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F06063E2-D018-4F42-A342-274E0902DE34}" type="presOf" srcId="{A22D28D0-C0EE-4FAC-9411-A8A4995FB17B}" destId="{B43D6F8D-5103-4DCA-8971-053A6B7A987B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9154DB6-8B71-4C47-A778-19BA49538396}" type="presOf" srcId="{92FD0664-EE76-4121-BE7B-68FC1EE5F4D7}" destId="{C6BA9D27-2D60-4BA7-98A9-E18E57FDB6CB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021894C-289A-4B28-BA0D-6767C27230B8}" type="presOf" srcId="{D45E583C-4AAD-40D2-9D24-9A0A68141567}" destId="{7BB6658A-32E0-42C7-B82A-240BF45CF27D}" srcOrd="0" destOrd="0" presId="urn:diagrams.loki3.com/BracketList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/>
      <dgm:spPr/>
      <dgm:t>
        <a:bodyPr/>
        <a:lstStyle/>
        <a:p>
          <a:pPr algn="ctr"/>
          <a:r>
            <a:rPr lang="sr-Cyrl-RS" dirty="0">
              <a:solidFill>
                <a:schemeClr val="bg1"/>
              </a:solidFill>
            </a:rPr>
            <a:t>Укупни буџетски приходи и примања  </a:t>
          </a:r>
          <a:r>
            <a:rPr lang="sr-Cyrl-RS" dirty="0" smtClean="0">
              <a:solidFill>
                <a:schemeClr val="bg1"/>
              </a:solidFill>
            </a:rPr>
            <a:t>1.</a:t>
          </a:r>
          <a:r>
            <a:rPr lang="en-US" dirty="0" smtClean="0">
              <a:solidFill>
                <a:schemeClr val="bg1"/>
              </a:solidFill>
            </a:rPr>
            <a:t>662</a:t>
          </a:r>
          <a:r>
            <a:rPr lang="sr-Cyrl-RS" dirty="0" smtClean="0">
              <a:solidFill>
                <a:schemeClr val="bg1"/>
              </a:solidFill>
            </a:rPr>
            <a:t>.</a:t>
          </a:r>
          <a:r>
            <a:rPr lang="en-US" dirty="0" smtClean="0">
              <a:solidFill>
                <a:schemeClr val="bg1"/>
              </a:solidFill>
            </a:rPr>
            <a:t>158</a:t>
          </a:r>
          <a:r>
            <a:rPr lang="sr-Cyrl-RS" dirty="0" smtClean="0">
              <a:solidFill>
                <a:schemeClr val="bg1"/>
              </a:solidFill>
            </a:rPr>
            <a:t>.000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/>
      <dgm:spPr/>
      <dgm:t>
        <a:bodyPr/>
        <a:lstStyle/>
        <a:p>
          <a:pPr algn="ctr"/>
          <a:r>
            <a:rPr lang="sr-Cyrl-RS" dirty="0">
              <a:solidFill>
                <a:schemeClr val="bg1"/>
              </a:solidFill>
            </a:rPr>
            <a:t>Приходи од  пореза </a:t>
          </a:r>
          <a:r>
            <a:rPr lang="sr-Cyrl-RS" dirty="0" smtClean="0">
              <a:solidFill>
                <a:schemeClr val="bg1"/>
              </a:solidFill>
            </a:rPr>
            <a:t> </a:t>
          </a:r>
          <a:r>
            <a:rPr lang="en-US" dirty="0" smtClean="0">
              <a:solidFill>
                <a:schemeClr val="bg1"/>
              </a:solidFill>
              <a:latin typeface="Cambria" pitchFamily="18" charset="0"/>
            </a:rPr>
            <a:t>786</a:t>
          </a:r>
          <a:r>
            <a:rPr lang="sr-Cyrl-RS" dirty="0" smtClean="0">
              <a:solidFill>
                <a:schemeClr val="bg1"/>
              </a:solidFill>
              <a:latin typeface="Cambria" pitchFamily="18" charset="0"/>
            </a:rPr>
            <a:t>.</a:t>
          </a:r>
          <a:r>
            <a:rPr lang="en-US" dirty="0" smtClean="0">
              <a:solidFill>
                <a:schemeClr val="bg1"/>
              </a:solidFill>
              <a:latin typeface="Cambria" pitchFamily="18" charset="0"/>
            </a:rPr>
            <a:t>215</a:t>
          </a:r>
          <a:r>
            <a:rPr lang="sr-Cyrl-RS" dirty="0" smtClean="0">
              <a:solidFill>
                <a:schemeClr val="bg1"/>
              </a:solidFill>
            </a:rPr>
            <a:t>.000 </a:t>
          </a:r>
          <a:r>
            <a:rPr lang="sr-Cyrl-RS" dirty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/>
      <dgm:spPr/>
      <dgm:t>
        <a:bodyPr/>
        <a:lstStyle/>
        <a:p>
          <a:pPr algn="ctr"/>
          <a:r>
            <a:rPr lang="sr-Cyrl-RS" dirty="0">
              <a:solidFill>
                <a:schemeClr val="bg1"/>
              </a:solidFill>
            </a:rPr>
            <a:t>Трансфери </a:t>
          </a:r>
          <a:r>
            <a:rPr lang="en-US" dirty="0" smtClean="0">
              <a:solidFill>
                <a:schemeClr val="bg1"/>
              </a:solidFill>
              <a:latin typeface="Cambria" pitchFamily="18" charset="0"/>
            </a:rPr>
            <a:t>335</a:t>
          </a:r>
          <a:r>
            <a:rPr lang="sr-Cyrl-RS" dirty="0" smtClean="0">
              <a:solidFill>
                <a:schemeClr val="bg1"/>
              </a:solidFill>
            </a:rPr>
            <a:t>.</a:t>
          </a:r>
          <a:r>
            <a:rPr lang="en-US" dirty="0" smtClean="0">
              <a:solidFill>
                <a:schemeClr val="bg1"/>
              </a:solidFill>
              <a:latin typeface="Cambria" pitchFamily="18" charset="0"/>
            </a:rPr>
            <a:t>521</a:t>
          </a:r>
          <a:r>
            <a:rPr lang="sr-Cyrl-RS" dirty="0" smtClean="0">
              <a:solidFill>
                <a:schemeClr val="bg1"/>
              </a:solidFill>
            </a:rPr>
            <a:t>.000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/>
      <dgm:spPr/>
      <dgm:t>
        <a:bodyPr/>
        <a:lstStyle/>
        <a:p>
          <a:pPr algn="ctr"/>
          <a:r>
            <a:rPr lang="sr-Cyrl-RS" dirty="0">
              <a:solidFill>
                <a:schemeClr val="bg1"/>
              </a:solidFill>
            </a:rPr>
            <a:t>Други приходи  </a:t>
          </a:r>
          <a:r>
            <a:rPr lang="sr-Cyrl-RS" dirty="0" smtClean="0">
              <a:solidFill>
                <a:schemeClr val="bg1"/>
              </a:solidFill>
            </a:rPr>
            <a:t>1</a:t>
          </a:r>
          <a:r>
            <a:rPr lang="en-US" dirty="0" smtClean="0">
              <a:solidFill>
                <a:schemeClr val="bg1"/>
              </a:solidFill>
              <a:latin typeface="Cambria" pitchFamily="18" charset="0"/>
            </a:rPr>
            <a:t>46</a:t>
          </a:r>
          <a:r>
            <a:rPr lang="sr-Cyrl-RS" dirty="0" smtClean="0">
              <a:solidFill>
                <a:schemeClr val="bg1"/>
              </a:solidFill>
              <a:latin typeface="Cambria" pitchFamily="18" charset="0"/>
            </a:rPr>
            <a:t>.</a:t>
          </a:r>
          <a:r>
            <a:rPr lang="en-US" dirty="0" smtClean="0">
              <a:solidFill>
                <a:schemeClr val="bg1"/>
              </a:solidFill>
              <a:latin typeface="Cambria" pitchFamily="18" charset="0"/>
            </a:rPr>
            <a:t>796</a:t>
          </a:r>
          <a:r>
            <a:rPr lang="sr-Cyrl-RS" dirty="0" smtClean="0">
              <a:solidFill>
                <a:schemeClr val="bg1"/>
              </a:solidFill>
            </a:rPr>
            <a:t>.000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/>
      <dgm:spPr/>
      <dgm:t>
        <a:bodyPr/>
        <a:lstStyle/>
        <a:p>
          <a:pPr algn="ctr"/>
          <a:r>
            <a:rPr lang="sr-Cyrl-RS" dirty="0">
              <a:solidFill>
                <a:schemeClr val="bg1"/>
              </a:solidFill>
            </a:rPr>
            <a:t>Примања од продаје </a:t>
          </a:r>
          <a:r>
            <a:rPr lang="sr-Cyrl-RS" dirty="0" smtClean="0">
              <a:solidFill>
                <a:schemeClr val="bg1"/>
              </a:solidFill>
            </a:rPr>
            <a:t>имовине   </a:t>
          </a:r>
          <a:r>
            <a:rPr lang="en-US" dirty="0" smtClean="0">
              <a:solidFill>
                <a:schemeClr val="bg1"/>
              </a:solidFill>
              <a:latin typeface="Cambria" pitchFamily="18" charset="0"/>
            </a:rPr>
            <a:t>87</a:t>
          </a:r>
          <a:r>
            <a:rPr lang="sr-Cyrl-RS" dirty="0" smtClean="0">
              <a:solidFill>
                <a:schemeClr val="bg1"/>
              </a:solidFill>
              <a:latin typeface="Cambria" pitchFamily="18" charset="0"/>
            </a:rPr>
            <a:t>.</a:t>
          </a:r>
          <a:r>
            <a:rPr lang="en-US" dirty="0" smtClean="0">
              <a:solidFill>
                <a:schemeClr val="bg1"/>
              </a:solidFill>
              <a:latin typeface="Cambria" pitchFamily="18" charset="0"/>
            </a:rPr>
            <a:t>400</a:t>
          </a:r>
          <a:r>
            <a:rPr lang="sr-Cyrl-RS" dirty="0" smtClean="0">
              <a:solidFill>
                <a:schemeClr val="bg1"/>
              </a:solidFill>
            </a:rPr>
            <a:t>.000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/>
      <dgm:spPr/>
      <dgm:t>
        <a:bodyPr/>
        <a:lstStyle/>
        <a:p>
          <a:pPr algn="ctr"/>
          <a:r>
            <a:rPr lang="sr-Cyrl-RS" sz="1000" dirty="0">
              <a:solidFill>
                <a:schemeClr val="bg1"/>
              </a:solidFill>
            </a:rPr>
            <a:t>Пренета средства из ранијих година</a:t>
          </a:r>
          <a:r>
            <a:rPr lang="sr-Latn-RS" sz="1000" dirty="0">
              <a:solidFill>
                <a:schemeClr val="bg1"/>
              </a:solidFill>
            </a:rPr>
            <a:t> </a:t>
          </a:r>
          <a:r>
            <a:rPr lang="sr-Cyrl-RS" sz="1000" dirty="0" smtClean="0">
              <a:solidFill>
                <a:schemeClr val="bg1"/>
              </a:solidFill>
              <a:latin typeface="+mn-lt"/>
            </a:rPr>
            <a:t>1</a:t>
          </a:r>
          <a:r>
            <a:rPr lang="en-US" sz="1000" dirty="0" smtClean="0">
              <a:solidFill>
                <a:schemeClr val="bg1"/>
              </a:solidFill>
              <a:latin typeface="+mn-lt"/>
            </a:rPr>
            <a:t>13</a:t>
          </a:r>
          <a:r>
            <a:rPr lang="sr-Cyrl-RS" sz="1000" dirty="0" smtClean="0">
              <a:solidFill>
                <a:schemeClr val="bg1"/>
              </a:solidFill>
              <a:latin typeface="+mn-lt"/>
            </a:rPr>
            <a:t>.</a:t>
          </a:r>
          <a:r>
            <a:rPr lang="en-US" sz="1000" dirty="0" smtClean="0">
              <a:solidFill>
                <a:schemeClr val="bg1"/>
              </a:solidFill>
              <a:latin typeface="+mn-lt"/>
            </a:rPr>
            <a:t>487</a:t>
          </a:r>
          <a:r>
            <a:rPr lang="sr-Cyrl-RS" sz="1000" dirty="0" smtClean="0">
              <a:solidFill>
                <a:schemeClr val="bg1"/>
              </a:solidFill>
            </a:rPr>
            <a:t>.000 </a:t>
          </a:r>
          <a:r>
            <a:rPr lang="sr-Cyrl-RS" sz="1000" dirty="0" smtClean="0">
              <a:solidFill>
                <a:schemeClr val="bg1"/>
              </a:solidFill>
            </a:rPr>
            <a:t>динара</a:t>
          </a:r>
          <a:endParaRPr lang="en-US" sz="1000" dirty="0">
            <a:solidFill>
              <a:schemeClr val="bg1"/>
            </a:solidFill>
          </a:endParaRPr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6" custLinFactNeighborX="-1633" custLinFactNeighborY="762"/>
      <dgm:spPr/>
      <dgm:t>
        <a:bodyPr/>
        <a:lstStyle/>
        <a:p>
          <a:endParaRPr lang="sr-Latn-RS"/>
        </a:p>
      </dgm:t>
    </dgm:pt>
    <dgm:pt modelId="{63432802-399F-407F-AC10-7219543A0326}" type="pres">
      <dgm:prSet presAssocID="{DB1A1606-130D-4B45-9553-0A0B804495DF}" presName="node" presStyleLbl="vennNode1" presStyleIdx="1" presStyleCnt="6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449BFEB2-6844-4A2C-8DC2-780280CBA079}" type="pres">
      <dgm:prSet presAssocID="{AEA7499A-114B-4146-9776-CDD8ACEC6B39}" presName="node" presStyleLbl="vennNode1" presStyleIdx="2" presStyleCnt="6" custRadScaleRad="101045" custRadScaleInc="-11659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9DDE88A7-5745-4E4F-A7A8-F71A4DA0D5F2}" type="pres">
      <dgm:prSet presAssocID="{BF71EFAE-EC9F-46E9-BD2A-1686637595DA}" presName="node" presStyleLbl="vennNode1" presStyleIdx="3" presStyleCnt="6" custRadScaleRad="111732" custRadScaleInc="-806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91CFC9CD-FF79-40EF-A271-A8DBB0423AC2}" type="pres">
      <dgm:prSet presAssocID="{920F0D4F-6C4C-4BE8-9363-F48FBF034871}" presName="node" presStyleLbl="vennNode1" presStyleIdx="4" presStyleCnt="6" custRadScaleRad="108273" custRadScaleInc="9626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FC69A2CE-A671-47B5-8CD8-544465E52E9C}" type="pres">
      <dgm:prSet presAssocID="{15426A40-9AD2-4153-8230-E20BC4B11534}" presName="node" presStyleLbl="vennNode1" presStyleIdx="5" presStyleCnt="6" custScaleY="100001" custRadScaleRad="109704" custRadScaleInc="5412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09B198C8-E6EF-4BF2-B04A-98A7D3B82C52}" srcId="{43275D6C-D470-4E2E-96F8-239EECE5D634}" destId="{15426A40-9AD2-4153-8230-E20BC4B11534}" srcOrd="4" destOrd="0" parTransId="{A1307EAF-2414-4AFE-BE82-97C79333BAA9}" sibTransId="{869B992E-498B-4FBD-AA48-03E5171031C9}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705D8BCA-A875-424B-917F-D801608B9607}" srcId="{43275D6C-D470-4E2E-96F8-239EECE5D634}" destId="{920F0D4F-6C4C-4BE8-9363-F48FBF034871}" srcOrd="3" destOrd="0" parTransId="{43AA7920-B602-4336-8E46-A663A1629DDB}" sibTransId="{5F9FEDD2-AAF1-4278-94C9-B59264FA9EB9}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829D5A23-E7C8-4F2F-BBF0-A05AEF87B1F3}" type="presParOf" srcId="{1FB746E2-D736-4446-8093-C865FE09A112}" destId="{91CFC9CD-FF79-40EF-A271-A8DBB0423AC2}" srcOrd="4" destOrd="0" presId="urn:microsoft.com/office/officeart/2005/8/layout/radial3"/>
    <dgm:cxn modelId="{AB36D377-182D-4F38-A7FA-BE410BDE00D5}" type="presParOf" srcId="{1FB746E2-D736-4446-8093-C865FE09A112}" destId="{FC69A2CE-A671-47B5-8CD8-544465E52E9C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7030A0"/>
        </a:solidFill>
      </dgm:spPr>
      <dgm:t>
        <a:bodyPr/>
        <a:lstStyle/>
        <a:p>
          <a:r>
            <a:rPr lang="sr-Cyrl-RS" sz="1400" b="1" dirty="0"/>
            <a:t>Расходи за запослене </a:t>
          </a:r>
          <a:r>
            <a:rPr lang="sr-Cyrl-RS" sz="1400" dirty="0"/>
            <a:t>представљају све трошкове за запослене, како у управи тако и код буџетских корисника</a:t>
          </a:r>
          <a:endParaRPr lang="en-US" sz="1400" dirty="0"/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/>
            <a:t>Коришћење роба и услуга </a:t>
          </a:r>
          <a:r>
            <a:rPr lang="sr-Cyrl-RS" sz="14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/>
            <a:t>Дотације и трансфери </a:t>
          </a:r>
          <a:r>
            <a:rPr lang="sr-Cyrl-RS" sz="1400" dirty="0"/>
            <a:t>су трошкови које локална самоуправа </a:t>
          </a:r>
          <a:r>
            <a:rPr lang="ru-RU" sz="14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/>
            <a:t> као што су школе, центар за социјални рад, дом здравља.</a:t>
          </a:r>
          <a:r>
            <a:rPr lang="en-US" sz="1400" dirty="0"/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Остали расходи </a:t>
          </a:r>
          <a:r>
            <a:rPr lang="sr-Cyrl-RS" sz="1400" dirty="0"/>
            <a:t>обухватају дотације невладиним организацијама, порезе, таксе, новчане казне.</a:t>
          </a:r>
          <a:endParaRPr lang="en-US" sz="1400" dirty="0"/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/>
            <a:t>Субвенције</a:t>
          </a:r>
          <a:r>
            <a:rPr lang="ru-RU" sz="1400" dirty="0"/>
            <a:t> сe одобравају за функционисање међумесног превоза и  пољопривредним произвођачима. </a:t>
          </a:r>
          <a:endParaRPr lang="en-US" sz="1400" dirty="0"/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/>
            <a:t>Социјална заштита </a:t>
          </a:r>
          <a:r>
            <a:rPr lang="sr-Cyrl-RS" sz="1400" dirty="0"/>
            <a:t>обухвата све трошкове исплате социјалне помоћи за различите категорије грађана.</a:t>
          </a:r>
          <a:endParaRPr lang="en-US" sz="1400" dirty="0"/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/>
            <a:t>Буџетска резерва </a:t>
          </a:r>
          <a:r>
            <a:rPr lang="sr-Cyrl-RS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/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/>
            <a:t>Капитални издаци </a:t>
          </a:r>
          <a:r>
            <a:rPr lang="sr-Cyrl-RS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/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</dgm:ptLst>
  <dgm:cxnLst>
    <dgm:cxn modelId="{125639C7-B690-4F53-A1C9-BB18BE26EFFF}" type="presOf" srcId="{FE2BA0E8-81AC-463B-B498-EF464F5BCE06}" destId="{9893D59A-7FEC-486D-89C4-D28135F6121C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1EC38B43-666B-4E38-81B7-8A080ED8DA87}" type="presOf" srcId="{0C844461-76DE-4FEA-A87D-23440AD6FC2E}" destId="{C6144CDB-22C1-4337-9F95-C3A522A707D1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CAC21658-3423-481C-AF27-E9996CB921F1}" type="presOf" srcId="{D45E583C-4AAD-40D2-9D24-9A0A68141567}" destId="{7BB6658A-32E0-42C7-B82A-240BF45CF27D}" srcOrd="0" destOrd="0" presId="urn:diagrams.loki3.com/BracketList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6CADC6AF-E4D1-4118-B6AD-2936E20B24E4}" type="presOf" srcId="{E1AD8724-28DC-48C5-B75E-B0D1F33E6279}" destId="{939B76D1-BB33-4E50-9ECD-839FB5787B95}" srcOrd="0" destOrd="0" presId="urn:diagrams.loki3.com/BracketList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EC0075EB-3DC2-4074-AA80-170858192B86}" type="presOf" srcId="{28888755-727E-436B-B2F2-DA7896544A65}" destId="{9312B733-3AEB-49F6-8245-08553BA2949B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913F8910-4C80-476B-BB1A-84CDC766C5E5}" type="presOf" srcId="{EEA47F19-311D-44B3-AAA4-35C98BD4844B}" destId="{EFEB1020-9C17-48DC-BBE0-54FA743F9F7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1A66DD3E-AD41-4FBE-A90F-6733EF188F32}" type="presOf" srcId="{26EF48C7-6381-4355-B03F-DD441AE957C7}" destId="{EFAACCF6-3A6A-4536-89B0-F0A7C44F6BE1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4A72B881-7734-4A48-B974-4165271D16B3}" type="presOf" srcId="{A22D28D0-C0EE-4FAC-9411-A8A4995FB17B}" destId="{B43D6F8D-5103-4DCA-8971-053A6B7A987B}" srcOrd="0" destOrd="0" presId="urn:diagrams.loki3.com/BracketList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C314BF9B-D2C0-49FD-8192-2D4E8F24E524}" type="presOf" srcId="{E1B79EE1-1157-4302-AB0B-8FEDC81165FD}" destId="{F40D94EA-52E0-4740-A924-EAF350BDF213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E8F8E3A6-DE2E-43A3-A54F-79C8F4CD16F2}" type="presOf" srcId="{92FD0664-EE76-4121-BE7B-68FC1EE5F4D7}" destId="{C6BA9D27-2D60-4BA7-98A9-E18E57FDB6CB}" srcOrd="0" destOrd="0" presId="urn:diagrams.loki3.com/BracketList"/>
    <dgm:cxn modelId="{592F709B-0D71-4665-94FE-FCFCC1F99F37}" type="presOf" srcId="{48096665-F98A-4372-9642-AA104F5D458A}" destId="{B471A916-B6F4-4017-A447-E2C98CEE19B9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45E7555C-A21A-4EDC-9BCD-7FDE66998A88}" type="presOf" srcId="{4B4A2A45-FFA7-47F5-A99D-A2DFD7698107}" destId="{9A05939C-6B40-4C32-897A-4A6DC3E71E5B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Укупни расходи и </a:t>
          </a:r>
          <a:r>
            <a:rPr lang="sr-Cyrl-RS" dirty="0" smtClean="0">
              <a:solidFill>
                <a:schemeClr val="bg1"/>
              </a:solidFill>
            </a:rPr>
            <a:t>издаци </a:t>
          </a:r>
          <a:r>
            <a:rPr lang="sr-Cyrl-RS" dirty="0" smtClean="0">
              <a:solidFill>
                <a:schemeClr val="bg1"/>
              </a:solidFill>
            </a:rPr>
            <a:t>1.</a:t>
          </a:r>
          <a:r>
            <a:rPr lang="en-US" dirty="0" smtClean="0">
              <a:solidFill>
                <a:schemeClr val="bg1"/>
              </a:solidFill>
              <a:latin typeface="Cambria" pitchFamily="18" charset="0"/>
            </a:rPr>
            <a:t>662</a:t>
          </a:r>
          <a:r>
            <a:rPr lang="sr-Cyrl-RS" dirty="0" smtClean="0">
              <a:solidFill>
                <a:schemeClr val="bg1"/>
              </a:solidFill>
            </a:rPr>
            <a:t>.</a:t>
          </a:r>
          <a:r>
            <a:rPr lang="en-US" dirty="0" smtClean="0">
              <a:solidFill>
                <a:schemeClr val="bg1"/>
              </a:solidFill>
              <a:latin typeface="Cambria" pitchFamily="18" charset="0"/>
            </a:rPr>
            <a:t>158</a:t>
          </a:r>
          <a:r>
            <a:rPr lang="sr-Cyrl-RS" dirty="0" smtClean="0">
              <a:solidFill>
                <a:schemeClr val="bg1"/>
              </a:solidFill>
            </a:rPr>
            <a:t>.000</a:t>
          </a:r>
          <a:endParaRPr lang="en-US" dirty="0">
            <a:solidFill>
              <a:schemeClr val="bg1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 custT="1"/>
      <dgm:spPr/>
      <dgm:t>
        <a:bodyPr/>
        <a:lstStyle/>
        <a:p>
          <a:r>
            <a:rPr lang="ru-RU" sz="1200" dirty="0">
              <a:solidFill>
                <a:schemeClr val="bg1"/>
              </a:solidFill>
            </a:rPr>
            <a:t>Коришћење роба и </a:t>
          </a:r>
          <a:r>
            <a:rPr lang="ru-RU" sz="1200" dirty="0" smtClean="0">
              <a:solidFill>
                <a:schemeClr val="bg1"/>
              </a:solidFill>
            </a:rPr>
            <a:t>услуга </a:t>
          </a:r>
          <a:r>
            <a:rPr lang="en-US" sz="1200" dirty="0" smtClean="0">
              <a:solidFill>
                <a:schemeClr val="bg1"/>
              </a:solidFill>
            </a:rPr>
            <a:t>593</a:t>
          </a:r>
          <a:r>
            <a:rPr lang="ru-RU" sz="1200" dirty="0" smtClean="0">
              <a:solidFill>
                <a:schemeClr val="bg1"/>
              </a:solidFill>
            </a:rPr>
            <a:t>.</a:t>
          </a:r>
          <a:r>
            <a:rPr lang="en-US" sz="1200" dirty="0" smtClean="0">
              <a:solidFill>
                <a:schemeClr val="bg1"/>
              </a:solidFill>
            </a:rPr>
            <a:t>005</a:t>
          </a:r>
          <a:r>
            <a:rPr lang="ru-RU" sz="1200" dirty="0" smtClean="0">
              <a:solidFill>
                <a:schemeClr val="bg1"/>
              </a:solidFill>
            </a:rPr>
            <a:t>.000 </a:t>
          </a:r>
          <a:r>
            <a:rPr lang="ru-RU" sz="1200" dirty="0" smtClean="0">
              <a:solidFill>
                <a:schemeClr val="bg1"/>
              </a:solidFill>
            </a:rPr>
            <a:t>динара</a:t>
          </a:r>
          <a:endParaRPr lang="en-US" sz="1200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C6F0069-43DC-402D-BD84-1006528FCE04}">
      <dgm:prSet custT="1"/>
      <dgm:spPr/>
      <dgm:t>
        <a:bodyPr/>
        <a:lstStyle/>
        <a:p>
          <a:r>
            <a:rPr lang="sr-Cyrl-RS" sz="1200" dirty="0">
              <a:solidFill>
                <a:schemeClr val="bg1"/>
              </a:solidFill>
            </a:rPr>
            <a:t>Субвенције </a:t>
          </a:r>
          <a:r>
            <a:rPr lang="sr-Cyrl-RS" sz="1200" dirty="0" smtClean="0">
              <a:solidFill>
                <a:schemeClr val="bg1"/>
              </a:solidFill>
            </a:rPr>
            <a:t>5</a:t>
          </a:r>
          <a:r>
            <a:rPr lang="en-US" sz="1200" dirty="0" smtClean="0">
              <a:solidFill>
                <a:schemeClr val="bg1"/>
              </a:solidFill>
            </a:rPr>
            <a:t>8</a:t>
          </a:r>
          <a:r>
            <a:rPr lang="sr-Cyrl-RS" sz="1200" dirty="0" smtClean="0">
              <a:solidFill>
                <a:schemeClr val="bg1"/>
              </a:solidFill>
            </a:rPr>
            <a:t>.</a:t>
          </a:r>
          <a:r>
            <a:rPr lang="en-US" sz="1200" dirty="0" smtClean="0">
              <a:solidFill>
                <a:schemeClr val="bg1"/>
              </a:solidFill>
            </a:rPr>
            <a:t>810</a:t>
          </a:r>
          <a:r>
            <a:rPr lang="sr-Cyrl-RS" sz="1200" dirty="0" smtClean="0">
              <a:solidFill>
                <a:schemeClr val="bg1"/>
              </a:solidFill>
            </a:rPr>
            <a:t>.000 </a:t>
          </a:r>
          <a:r>
            <a:rPr lang="sr-Cyrl-RS" sz="1200" dirty="0" smtClean="0">
              <a:solidFill>
                <a:schemeClr val="bg1"/>
              </a:solidFill>
            </a:rPr>
            <a:t>динара</a:t>
          </a:r>
          <a:endParaRPr lang="en-US" sz="1200" dirty="0">
            <a:solidFill>
              <a:schemeClr val="bg1"/>
            </a:solidFill>
          </a:endParaRPr>
        </a:p>
      </dgm:t>
    </dgm:pt>
    <dgm:pt modelId="{44D9A023-5F81-4677-8A1D-494A76B02F4A}" type="parTrans" cxnId="{A14346A8-4918-4300-9891-20568D283921}">
      <dgm:prSet/>
      <dgm:spPr/>
      <dgm:t>
        <a:bodyPr/>
        <a:lstStyle/>
        <a:p>
          <a:endParaRPr lang="en-US"/>
        </a:p>
      </dgm:t>
    </dgm:pt>
    <dgm:pt modelId="{9FF20664-3F6F-4415-8233-D443550F6854}" type="sibTrans" cxnId="{A14346A8-4918-4300-9891-20568D283921}">
      <dgm:prSet/>
      <dgm:spPr/>
      <dgm:t>
        <a:bodyPr/>
        <a:lstStyle/>
        <a:p>
          <a:endParaRPr lang="en-US"/>
        </a:p>
      </dgm:t>
    </dgm:pt>
    <dgm:pt modelId="{91651A17-950C-49EC-8C35-2517548AE9E6}">
      <dgm:prSet custT="1"/>
      <dgm:spPr/>
      <dgm:t>
        <a:bodyPr/>
        <a:lstStyle/>
        <a:p>
          <a:r>
            <a:rPr lang="sr-Cyrl-RS" sz="1200" dirty="0">
              <a:solidFill>
                <a:schemeClr val="bg1"/>
              </a:solidFill>
            </a:rPr>
            <a:t>Капитални издаци </a:t>
          </a:r>
          <a:r>
            <a:rPr lang="sr-Cyrl-RS" sz="1200" dirty="0" smtClean="0">
              <a:solidFill>
                <a:schemeClr val="bg1"/>
              </a:solidFill>
            </a:rPr>
            <a:t> </a:t>
          </a:r>
          <a:r>
            <a:rPr lang="en-US" sz="1200" dirty="0" smtClean="0">
              <a:solidFill>
                <a:schemeClr val="bg1"/>
              </a:solidFill>
            </a:rPr>
            <a:t>319</a:t>
          </a:r>
          <a:r>
            <a:rPr lang="sr-Cyrl-RS" sz="1200" dirty="0" smtClean="0">
              <a:solidFill>
                <a:schemeClr val="bg1"/>
              </a:solidFill>
            </a:rPr>
            <a:t>.</a:t>
          </a:r>
          <a:r>
            <a:rPr lang="en-US" sz="1200" dirty="0" smtClean="0">
              <a:solidFill>
                <a:schemeClr val="bg1"/>
              </a:solidFill>
            </a:rPr>
            <a:t>728</a:t>
          </a:r>
          <a:r>
            <a:rPr lang="sr-Cyrl-RS" sz="1200" dirty="0" smtClean="0">
              <a:solidFill>
                <a:schemeClr val="bg1"/>
              </a:solidFill>
            </a:rPr>
            <a:t>.000динара</a:t>
          </a:r>
          <a:endParaRPr lang="en-US" sz="1200" dirty="0">
            <a:solidFill>
              <a:schemeClr val="bg1"/>
            </a:solidFill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3BA9396D-1753-43D3-A703-A75A7C19204B}">
      <dgm:prSet/>
      <dgm:spPr/>
      <dgm:t>
        <a:bodyPr/>
        <a:lstStyle/>
        <a:p>
          <a:endParaRPr lang="en-US" dirty="0"/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/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 custT="1"/>
      <dgm:spPr/>
      <dgm:t>
        <a:bodyPr/>
        <a:lstStyle/>
        <a:p>
          <a:r>
            <a:rPr lang="sr-Cyrl-RS" sz="1200" dirty="0">
              <a:solidFill>
                <a:schemeClr val="bg1"/>
              </a:solidFill>
            </a:rPr>
            <a:t>Расходи за запослене </a:t>
          </a:r>
          <a:r>
            <a:rPr lang="en-US" sz="1200" dirty="0" smtClean="0">
              <a:solidFill>
                <a:schemeClr val="bg1"/>
              </a:solidFill>
            </a:rPr>
            <a:t>343</a:t>
          </a:r>
          <a:r>
            <a:rPr lang="sr-Cyrl-RS" sz="1200" dirty="0" smtClean="0">
              <a:solidFill>
                <a:schemeClr val="bg1"/>
              </a:solidFill>
            </a:rPr>
            <a:t>.</a:t>
          </a:r>
          <a:r>
            <a:rPr lang="en-US" sz="1200" dirty="0" smtClean="0">
              <a:solidFill>
                <a:schemeClr val="bg1"/>
              </a:solidFill>
            </a:rPr>
            <a:t>523</a:t>
          </a:r>
          <a:r>
            <a:rPr lang="sr-Cyrl-RS" sz="1200" dirty="0" smtClean="0">
              <a:solidFill>
                <a:schemeClr val="bg1"/>
              </a:solidFill>
            </a:rPr>
            <a:t>.000 </a:t>
          </a:r>
          <a:r>
            <a:rPr lang="sr-Cyrl-RS" sz="1200" dirty="0" smtClean="0">
              <a:solidFill>
                <a:schemeClr val="bg1"/>
              </a:solidFill>
            </a:rPr>
            <a:t>динара</a:t>
          </a:r>
          <a:endParaRPr lang="en-US" sz="1200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 custT="1"/>
      <dgm:spPr/>
      <dgm:t>
        <a:bodyPr/>
        <a:lstStyle/>
        <a:p>
          <a:r>
            <a:rPr lang="sr-Cyrl-RS" sz="1200" dirty="0">
              <a:solidFill>
                <a:schemeClr val="bg1"/>
              </a:solidFill>
            </a:rPr>
            <a:t>Социјална </a:t>
          </a:r>
          <a:r>
            <a:rPr lang="sr-Cyrl-RS" sz="1200" dirty="0" smtClean="0">
              <a:solidFill>
                <a:schemeClr val="bg1"/>
              </a:solidFill>
            </a:rPr>
            <a:t>помоћ </a:t>
          </a:r>
          <a:r>
            <a:rPr lang="en-US" sz="1200" dirty="0" smtClean="0">
              <a:solidFill>
                <a:schemeClr val="bg1"/>
              </a:solidFill>
            </a:rPr>
            <a:t>41</a:t>
          </a:r>
          <a:r>
            <a:rPr lang="sr-Cyrl-RS" sz="1200" dirty="0" smtClean="0">
              <a:solidFill>
                <a:schemeClr val="bg1"/>
              </a:solidFill>
            </a:rPr>
            <a:t>.</a:t>
          </a:r>
          <a:r>
            <a:rPr lang="en-US" sz="1200" dirty="0" smtClean="0">
              <a:solidFill>
                <a:schemeClr val="bg1"/>
              </a:solidFill>
            </a:rPr>
            <a:t>564</a:t>
          </a:r>
          <a:r>
            <a:rPr lang="sr-Cyrl-RS" sz="1200" dirty="0" smtClean="0">
              <a:solidFill>
                <a:schemeClr val="bg1"/>
              </a:solidFill>
            </a:rPr>
            <a:t>.000 </a:t>
          </a:r>
          <a:r>
            <a:rPr lang="sr-Cyrl-RS" sz="1200" dirty="0">
              <a:solidFill>
                <a:schemeClr val="bg1"/>
              </a:solidFill>
            </a:rPr>
            <a:t>динара</a:t>
          </a:r>
          <a:endParaRPr lang="en-US" sz="1200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3FA5C700-C8EE-4CAC-8DA0-0BA7CA952C72}">
      <dgm:prSet custT="1"/>
      <dgm:spPr/>
      <dgm:t>
        <a:bodyPr/>
        <a:lstStyle/>
        <a:p>
          <a:r>
            <a:rPr lang="sr-Cyrl-RS" sz="1200" dirty="0">
              <a:solidFill>
                <a:schemeClr val="bg1"/>
              </a:solidFill>
            </a:rPr>
            <a:t>Дотације и трансфери </a:t>
          </a:r>
          <a:r>
            <a:rPr lang="sr-Cyrl-RS" sz="1200" dirty="0" smtClean="0">
              <a:solidFill>
                <a:schemeClr val="bg1"/>
              </a:solidFill>
            </a:rPr>
            <a:t> </a:t>
          </a:r>
          <a:r>
            <a:rPr lang="sr-Cyrl-RS" sz="1200" dirty="0" smtClean="0">
              <a:solidFill>
                <a:schemeClr val="bg1"/>
              </a:solidFill>
            </a:rPr>
            <a:t>19</a:t>
          </a:r>
          <a:r>
            <a:rPr lang="en-US" sz="1200" dirty="0" smtClean="0">
              <a:solidFill>
                <a:schemeClr val="bg1"/>
              </a:solidFill>
            </a:rPr>
            <a:t>6</a:t>
          </a:r>
          <a:r>
            <a:rPr lang="sr-Cyrl-RS" sz="1200" dirty="0" smtClean="0">
              <a:solidFill>
                <a:schemeClr val="bg1"/>
              </a:solidFill>
            </a:rPr>
            <a:t>.</a:t>
          </a:r>
          <a:r>
            <a:rPr lang="en-US" sz="1200" dirty="0" smtClean="0">
              <a:solidFill>
                <a:schemeClr val="bg1"/>
              </a:solidFill>
            </a:rPr>
            <a:t>820</a:t>
          </a:r>
          <a:r>
            <a:rPr lang="sr-Cyrl-RS" sz="1200" dirty="0" smtClean="0">
              <a:solidFill>
                <a:schemeClr val="bg1"/>
              </a:solidFill>
            </a:rPr>
            <a:t>.000 </a:t>
          </a:r>
          <a:r>
            <a:rPr lang="sr-Cyrl-RS" sz="1200" dirty="0" smtClean="0">
              <a:solidFill>
                <a:schemeClr val="bg1"/>
              </a:solidFill>
            </a:rPr>
            <a:t>динара</a:t>
          </a:r>
          <a:endParaRPr lang="en-US" sz="1200" dirty="0">
            <a:solidFill>
              <a:schemeClr val="bg1"/>
            </a:solidFill>
          </a:endParaRPr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ED01A515-5448-4A3E-A2EC-575448D0F5AA}">
      <dgm:prSet custT="1"/>
      <dgm:spPr/>
      <dgm:t>
        <a:bodyPr/>
        <a:lstStyle/>
        <a:p>
          <a:r>
            <a:rPr lang="sr-Cyrl-RS" sz="1200" dirty="0">
              <a:solidFill>
                <a:schemeClr val="bg1"/>
              </a:solidFill>
            </a:rPr>
            <a:t>Остали расходи </a:t>
          </a:r>
          <a:r>
            <a:rPr lang="sr-Cyrl-RS" sz="1200" dirty="0" smtClean="0">
              <a:solidFill>
                <a:schemeClr val="bg1"/>
              </a:solidFill>
            </a:rPr>
            <a:t>5</a:t>
          </a:r>
          <a:r>
            <a:rPr lang="en-US" sz="1200" dirty="0" smtClean="0">
              <a:solidFill>
                <a:schemeClr val="bg1"/>
              </a:solidFill>
              <a:latin typeface="Cambria" pitchFamily="18" charset="0"/>
            </a:rPr>
            <a:t>6</a:t>
          </a:r>
          <a:r>
            <a:rPr lang="sr-Cyrl-RS" sz="1200" dirty="0" smtClean="0">
              <a:solidFill>
                <a:schemeClr val="bg1"/>
              </a:solidFill>
            </a:rPr>
            <a:t>.</a:t>
          </a:r>
          <a:r>
            <a:rPr lang="en-US" sz="1200" dirty="0" smtClean="0">
              <a:solidFill>
                <a:schemeClr val="bg1"/>
              </a:solidFill>
              <a:latin typeface="Cambria" pitchFamily="18" charset="0"/>
            </a:rPr>
            <a:t>095</a:t>
          </a:r>
          <a:r>
            <a:rPr lang="sr-Cyrl-RS" sz="1200" dirty="0" smtClean="0">
              <a:solidFill>
                <a:schemeClr val="bg1"/>
              </a:solidFill>
            </a:rPr>
            <a:t>.000 </a:t>
          </a:r>
          <a:r>
            <a:rPr lang="sr-Cyrl-RS" sz="1200" dirty="0" smtClean="0">
              <a:solidFill>
                <a:schemeClr val="bg1"/>
              </a:solidFill>
            </a:rPr>
            <a:t>динара</a:t>
          </a:r>
          <a:endParaRPr lang="en-US" sz="1200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Средства резерве </a:t>
          </a:r>
          <a:r>
            <a:rPr lang="sr-Cyrl-RS" dirty="0" smtClean="0">
              <a:solidFill>
                <a:schemeClr val="bg1"/>
              </a:solidFill>
            </a:rPr>
            <a:t> 12.000.000</a:t>
          </a:r>
          <a:endParaRPr lang="en-US" dirty="0">
            <a:solidFill>
              <a:schemeClr val="bg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sr-Latn-RS"/>
        </a:p>
      </dgm:t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  <dgm:t>
        <a:bodyPr/>
        <a:lstStyle/>
        <a:p>
          <a:endParaRPr lang="sr-Latn-RS"/>
        </a:p>
      </dgm:t>
    </dgm:pt>
    <dgm:pt modelId="{73F305AC-CFDC-45B1-8AB8-6FABD1C99179}" type="pres">
      <dgm:prSet presAssocID="{A7091EAC-498C-4E8C-B46B-331B042A0C75}" presName="node" presStyleLbl="node1" presStyleIdx="0" presStyleCnt="8" custScaleX="179665" custScaleY="186169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8"/>
      <dgm:spPr/>
      <dgm:t>
        <a:bodyPr/>
        <a:lstStyle/>
        <a:p>
          <a:endParaRPr lang="sr-Latn-RS"/>
        </a:p>
      </dgm:t>
    </dgm:pt>
    <dgm:pt modelId="{A14630AA-C1BD-4A7E-B665-0A7C9B6C19C9}" type="pres">
      <dgm:prSet presAssocID="{3FA5C700-C8EE-4CAC-8DA0-0BA7CA952C72}" presName="node" presStyleLbl="node1" presStyleIdx="1" presStyleCnt="8" custScaleX="142862" custScaleY="155180" custRadScaleRad="125593" custRadScaleInc="6578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8"/>
      <dgm:spPr/>
      <dgm:t>
        <a:bodyPr/>
        <a:lstStyle/>
        <a:p>
          <a:endParaRPr lang="sr-Latn-RS"/>
        </a:p>
      </dgm:t>
    </dgm:pt>
    <dgm:pt modelId="{E43F7264-94BE-4E7E-8A98-A0D70BB3AF06}" type="pres">
      <dgm:prSet presAssocID="{4746DA87-483C-4B84-9A22-BC58F96CB23A}" presName="node" presStyleLbl="node1" presStyleIdx="2" presStyleCnt="8" custScaleX="151851" custScaleY="121032" custRadScaleRad="96165" custRadScaleInc="30942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8"/>
      <dgm:spPr/>
      <dgm:t>
        <a:bodyPr/>
        <a:lstStyle/>
        <a:p>
          <a:endParaRPr lang="sr-Latn-RS"/>
        </a:p>
      </dgm:t>
    </dgm:pt>
    <dgm:pt modelId="{115526CD-270E-4C52-A164-15F2B6F9FE39}" type="pres">
      <dgm:prSet presAssocID="{8329AE49-ECD5-4C13-B90F-CA83B6E6F994}" presName="node" presStyleLbl="node1" presStyleIdx="3" presStyleCnt="8" custScaleX="161818" custScaleY="13621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8"/>
      <dgm:spPr/>
      <dgm:t>
        <a:bodyPr/>
        <a:lstStyle/>
        <a:p>
          <a:endParaRPr lang="sr-Latn-RS"/>
        </a:p>
      </dgm:t>
    </dgm:pt>
    <dgm:pt modelId="{5101AD7C-EA94-402A-A388-0FD916639D60}" type="pres">
      <dgm:prSet presAssocID="{9C6F0069-43DC-402D-BD84-1006528FCE04}" presName="node" presStyleLbl="node1" presStyleIdx="4" presStyleCnt="8" custScaleX="156572" custScaleY="133144" custRadScaleRad="98874" custRadScaleInc="-5820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97296767-E761-4683-B475-54E34622C9C1}" type="pres">
      <dgm:prSet presAssocID="{9C6F0069-43DC-402D-BD84-1006528FCE04}" presName="dummy" presStyleCnt="0"/>
      <dgm:spPr/>
    </dgm:pt>
    <dgm:pt modelId="{FC9B55A0-D6BC-47A3-92D9-CF0D462CBA3E}" type="pres">
      <dgm:prSet presAssocID="{9FF20664-3F6F-4415-8233-D443550F6854}" presName="sibTrans" presStyleLbl="sibTrans2D1" presStyleIdx="4" presStyleCnt="8"/>
      <dgm:spPr/>
      <dgm:t>
        <a:bodyPr/>
        <a:lstStyle/>
        <a:p>
          <a:endParaRPr lang="sr-Latn-RS"/>
        </a:p>
      </dgm:t>
    </dgm:pt>
    <dgm:pt modelId="{D19ADD6D-9F0A-4766-B637-BB2D5495A9BB}" type="pres">
      <dgm:prSet presAssocID="{ED01A515-5448-4A3E-A2EC-575448D0F5AA}" presName="node" presStyleLbl="node1" presStyleIdx="5" presStyleCnt="8" custScaleX="175419" custScaleY="127153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5" presStyleCnt="8"/>
      <dgm:spPr/>
      <dgm:t>
        <a:bodyPr/>
        <a:lstStyle/>
        <a:p>
          <a:endParaRPr lang="sr-Latn-RS"/>
        </a:p>
      </dgm:t>
    </dgm:pt>
    <dgm:pt modelId="{4F05B281-B6DB-45BB-A427-1BF92AADC139}" type="pres">
      <dgm:prSet presAssocID="{AE26BF5A-34A6-4192-8BEA-D9ECFB941642}" presName="node" presStyleLbl="node1" presStyleIdx="6" presStyleCnt="8" custScaleX="112359" custScaleY="125494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6" presStyleCnt="8"/>
      <dgm:spPr/>
      <dgm:t>
        <a:bodyPr/>
        <a:lstStyle/>
        <a:p>
          <a:endParaRPr lang="sr-Latn-RS"/>
        </a:p>
      </dgm:t>
    </dgm:pt>
    <dgm:pt modelId="{2D6C03BD-4023-431E-84F6-C080A9961C8A}" type="pres">
      <dgm:prSet presAssocID="{91651A17-950C-49EC-8C35-2517548AE9E6}" presName="node" presStyleLbl="node1" presStyleIdx="7" presStyleCnt="8" custScaleX="134628" custScaleY="166374" custRadScaleRad="93377" custRadScaleInc="-2411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7" presStyleCnt="8"/>
      <dgm:spPr/>
      <dgm:t>
        <a:bodyPr/>
        <a:lstStyle/>
        <a:p>
          <a:endParaRPr lang="sr-Latn-RS"/>
        </a:p>
      </dgm:t>
    </dgm:pt>
  </dgm:ptLst>
  <dgm:cxnLst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B6507D96-25C4-4121-9433-2A113978B784}" srcId="{B1BE2A8E-285E-4C69-9BFF-CE48B252AA50}" destId="{C64FD589-26EA-483C-BB5E-C8324A82EAF5}" srcOrd="2" destOrd="0" parTransId="{1E312D33-14E1-4B2B-A210-2A735401CE1C}" sibTransId="{46E45D53-1277-4C97-8E3B-323B4EBF62F5}"/>
    <dgm:cxn modelId="{A14346A8-4918-4300-9891-20568D283921}" srcId="{9ED1A3B2-A381-4201-823D-E4B4F944886D}" destId="{9C6F0069-43DC-402D-BD84-1006528FCE04}" srcOrd="4" destOrd="0" parTransId="{44D9A023-5F81-4677-8A1D-494A76B02F4A}" sibTransId="{9FF20664-3F6F-4415-8233-D443550F6854}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4A16358E-6F75-4AC0-B6E5-E26F15B1A750}" srcId="{B1BE2A8E-285E-4C69-9BFF-CE48B252AA50}" destId="{3BA9396D-1753-43D3-A703-A75A7C19204B}" srcOrd="1" destOrd="0" parTransId="{FDC0F8DA-00AF-40CD-B616-B7AA7472101C}" sibTransId="{869210E2-CDFB-49E6-A3F9-D5A55D2018F0}"/>
    <dgm:cxn modelId="{57289D19-F335-4D68-AC7E-5582D07598B2}" type="presOf" srcId="{9FF20664-3F6F-4415-8233-D443550F6854}" destId="{FC9B55A0-D6BC-47A3-92D9-CF0D462CBA3E}" srcOrd="0" destOrd="0" presId="urn:microsoft.com/office/officeart/2005/8/layout/radial6"/>
    <dgm:cxn modelId="{D5A26C81-B5CA-4FF9-85ED-60967857EFA6}" srcId="{B1BE2A8E-285E-4C69-9BFF-CE48B252AA50}" destId="{3641F520-BAF8-4BA4-A826-44FA753A5F4E}" srcOrd="3" destOrd="0" parTransId="{31D6B297-275C-4FAC-A07E-4467512471AD}" sibTransId="{53B82682-8E0C-4903-98EA-36CBB0B8A63B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4E6E6427-5348-4ECF-99CC-46CA5F3BDA5F}" srcId="{B1BE2A8E-285E-4C69-9BFF-CE48B252AA50}" destId="{7D1C9009-9B60-4C15-8E3B-F949FAB90776}" srcOrd="4" destOrd="0" parTransId="{E75197AC-E7B0-4C26-9D1F-47E47BE7CCEF}" sibTransId="{9D56A871-CE7A-4922-AAF9-9D95A29D1039}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0BB795E9-FFF1-4A2D-878C-FAE1C6BDCC87}" type="presOf" srcId="{9C6F0069-43DC-402D-BD84-1006528FCE04}" destId="{5101AD7C-EA94-402A-A388-0FD916639D60}" srcOrd="0" destOrd="0" presId="urn:microsoft.com/office/officeart/2005/8/layout/radial6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3DFE3AE5-6DA5-4440-A66F-1437FD4DC5D4}" srcId="{B1BE2A8E-285E-4C69-9BFF-CE48B252AA50}" destId="{343B6168-99DB-4C0C-9BE7-E54D7B80C5AD}" srcOrd="5" destOrd="0" parTransId="{6F98FC42-2370-4FD0-A627-0708511F7F32}" sibTransId="{95FBDDB6-4174-4619-B543-81DEF6B7716A}"/>
    <dgm:cxn modelId="{E14E4EEE-087E-4E8C-92C7-D48A2C2A60C4}" srcId="{9ED1A3B2-A381-4201-823D-E4B4F944886D}" destId="{91651A17-950C-49EC-8C35-2517548AE9E6}" srcOrd="7" destOrd="0" parTransId="{842A79D3-4827-4424-A76D-539154392405}" sibTransId="{8962C693-DF60-43F6-9F43-7615C2E1439A}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C2BA2E7D-A4DC-497F-82AA-B05171512E7B}" srcId="{9ED1A3B2-A381-4201-823D-E4B4F944886D}" destId="{AE26BF5A-34A6-4192-8BEA-D9ECFB941642}" srcOrd="6" destOrd="0" parTransId="{053AEA0B-0F73-4DAC-9295-FCA55D0C5C5A}" sibTransId="{F67939D1-3ADF-4276-A6FA-0083CE5DA4FA}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30638209-A4D1-4BFE-943D-C66C72DB50AF}" srcId="{9ED1A3B2-A381-4201-823D-E4B4F944886D}" destId="{ED01A515-5448-4A3E-A2EC-575448D0F5AA}" srcOrd="5" destOrd="0" parTransId="{3C8BC949-583D-42C4-9E18-497A2FA6C1D3}" sibTransId="{B658162B-CA61-458F-8F17-E18D499D4DE8}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0657E8C1-01D7-4CC0-B548-C8E5739E41EB}" type="presParOf" srcId="{F4B68BA8-694B-4B7F-8215-68903FFCD2D7}" destId="{5101AD7C-EA94-402A-A388-0FD916639D60}" srcOrd="13" destOrd="0" presId="urn:microsoft.com/office/officeart/2005/8/layout/radial6"/>
    <dgm:cxn modelId="{0DE83748-214B-4394-AFCC-50F73128CA7F}" type="presParOf" srcId="{F4B68BA8-694B-4B7F-8215-68903FFCD2D7}" destId="{97296767-E761-4683-B475-54E34622C9C1}" srcOrd="14" destOrd="0" presId="urn:microsoft.com/office/officeart/2005/8/layout/radial6"/>
    <dgm:cxn modelId="{6FAD0287-3642-4BC3-838C-432047BEF64F}" type="presParOf" srcId="{F4B68BA8-694B-4B7F-8215-68903FFCD2D7}" destId="{FC9B55A0-D6BC-47A3-92D9-CF0D462CBA3E}" srcOrd="15" destOrd="0" presId="urn:microsoft.com/office/officeart/2005/8/layout/radial6"/>
    <dgm:cxn modelId="{85324FF1-B5A8-42C3-9CD8-B8F3A7B41DAF}" type="presParOf" srcId="{F4B68BA8-694B-4B7F-8215-68903FFCD2D7}" destId="{D19ADD6D-9F0A-4766-B637-BB2D5495A9BB}" srcOrd="16" destOrd="0" presId="urn:microsoft.com/office/officeart/2005/8/layout/radial6"/>
    <dgm:cxn modelId="{363F0F02-6E41-404E-B2E5-4890434DECC7}" type="presParOf" srcId="{F4B68BA8-694B-4B7F-8215-68903FFCD2D7}" destId="{CB9DB137-9ACF-4A5D-915D-C6DEF62C671A}" srcOrd="17" destOrd="0" presId="urn:microsoft.com/office/officeart/2005/8/layout/radial6"/>
    <dgm:cxn modelId="{C75A112C-7212-4B80-9DA4-CA7F2DD70EB5}" type="presParOf" srcId="{F4B68BA8-694B-4B7F-8215-68903FFCD2D7}" destId="{84EFD8D8-F116-4363-8F07-0BDD118D8287}" srcOrd="18" destOrd="0" presId="urn:microsoft.com/office/officeart/2005/8/layout/radial6"/>
    <dgm:cxn modelId="{F93707E6-5B1F-4F40-A3A3-B884267CE7F5}" type="presParOf" srcId="{F4B68BA8-694B-4B7F-8215-68903FFCD2D7}" destId="{4F05B281-B6DB-45BB-A427-1BF92AADC139}" srcOrd="19" destOrd="0" presId="urn:microsoft.com/office/officeart/2005/8/layout/radial6"/>
    <dgm:cxn modelId="{3D4ADB0D-3A32-46EB-993B-C2B89385D5E3}" type="presParOf" srcId="{F4B68BA8-694B-4B7F-8215-68903FFCD2D7}" destId="{FEDFE719-4F44-4DDA-B702-82A372856A51}" srcOrd="20" destOrd="0" presId="urn:microsoft.com/office/officeart/2005/8/layout/radial6"/>
    <dgm:cxn modelId="{EBDDFBD5-050A-401C-B541-60C312E8BADC}" type="presParOf" srcId="{F4B68BA8-694B-4B7F-8215-68903FFCD2D7}" destId="{C0575E5C-DEAA-49FF-9C6A-0DF4C03D040D}" srcOrd="21" destOrd="0" presId="urn:microsoft.com/office/officeart/2005/8/layout/radial6"/>
    <dgm:cxn modelId="{FD35A212-0E1F-4819-BF1F-B29719BECB43}" type="presParOf" srcId="{F4B68BA8-694B-4B7F-8215-68903FFCD2D7}" destId="{2D6C03BD-4023-431E-84F6-C080A9961C8A}" srcOrd="22" destOrd="0" presId="urn:microsoft.com/office/officeart/2005/8/layout/radial6"/>
    <dgm:cxn modelId="{BC555FE2-565F-4CC2-844D-BACDB94E3D46}" type="presParOf" srcId="{F4B68BA8-694B-4B7F-8215-68903FFCD2D7}" destId="{2578787D-F4B0-463A-AA6F-94706894BC8C}" srcOrd="23" destOrd="0" presId="urn:microsoft.com/office/officeart/2005/8/layout/radial6"/>
    <dgm:cxn modelId="{6F30A1FC-C56F-4DA2-B79C-F00209C57B2B}" type="presParOf" srcId="{F4B68BA8-694B-4B7F-8215-68903FFCD2D7}" destId="{7C884431-F906-455C-AAF5-4FBEC1E13C27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481178" y="145112"/>
          <a:ext cx="5210341" cy="4684760"/>
        </a:xfrm>
        <a:prstGeom prst="ellipse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Председник општине</a:t>
          </a:r>
          <a:endParaRPr lang="sr-Cyrl-RS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Општинско </a:t>
          </a:r>
          <a:r>
            <a:rPr lang="sr-Cyrl-RS" sz="1600" kern="1200" dirty="0"/>
            <a:t>веће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Скупштина </a:t>
          </a:r>
          <a:r>
            <a:rPr lang="sr-Cyrl-RS" sz="1600" kern="1200" dirty="0" smtClean="0"/>
            <a:t>општине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Правобранилаштво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 smtClean="0"/>
            <a:t>Општинска управа</a:t>
          </a:r>
          <a:endParaRPr lang="en-US" sz="1600" kern="1200" dirty="0"/>
        </a:p>
      </dsp:txBody>
      <dsp:txXfrm>
        <a:off x="1481178" y="145112"/>
        <a:ext cx="5210341" cy="4684760"/>
      </dsp:txXfrm>
    </dsp:sp>
    <dsp:sp modelId="{6AE34D3E-FD5D-4402-89AF-BF559D3EC92D}">
      <dsp:nvSpPr>
        <dsp:cNvPr id="0" name=""/>
        <dsp:cNvSpPr/>
      </dsp:nvSpPr>
      <dsp:spPr>
        <a:xfrm>
          <a:off x="4395232" y="99923"/>
          <a:ext cx="486724" cy="486716"/>
        </a:xfrm>
        <a:prstGeom prst="ellipse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3242720" y="4350512"/>
          <a:ext cx="352427" cy="352767"/>
        </a:xfrm>
        <a:prstGeom prst="ellipse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6556192" y="2075419"/>
          <a:ext cx="352427" cy="3527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4869748" y="4725775"/>
          <a:ext cx="486724" cy="486716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3342832" y="791654"/>
          <a:ext cx="352427" cy="352767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2231831" y="2809584"/>
          <a:ext cx="352427" cy="3527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780BF-6503-41CB-98CA-855FDE3F921D}">
      <dsp:nvSpPr>
        <dsp:cNvPr id="0" name=""/>
        <dsp:cNvSpPr/>
      </dsp:nvSpPr>
      <dsp:spPr>
        <a:xfrm>
          <a:off x="-117739" y="1707976"/>
          <a:ext cx="3076183" cy="3404591"/>
        </a:xfrm>
        <a:prstGeom prst="ellipse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kern="1200" dirty="0">
              <a:solidFill>
                <a:schemeClr val="accent1">
                  <a:lumMod val="75000"/>
                </a:schemeClr>
              </a:solidFill>
            </a:rPr>
            <a:t>Предшколска установа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kern="1200" dirty="0">
              <a:solidFill>
                <a:schemeClr val="accent1">
                  <a:lumMod val="75000"/>
                </a:schemeClr>
              </a:solidFill>
            </a:rPr>
            <a:t>Месне заједнице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kern="1200" dirty="0">
              <a:solidFill>
                <a:schemeClr val="accent1">
                  <a:lumMod val="75000"/>
                </a:schemeClr>
              </a:solidFill>
            </a:rPr>
            <a:t>Установе културе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kern="1200" dirty="0">
              <a:solidFill>
                <a:schemeClr val="accent1">
                  <a:lumMod val="75000"/>
                </a:schemeClr>
              </a:solidFill>
            </a:rPr>
            <a:t>Спортске установе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kern="1200" dirty="0">
              <a:solidFill>
                <a:schemeClr val="accent1">
                  <a:lumMod val="75000"/>
                </a:schemeClr>
              </a:solidFill>
            </a:rPr>
            <a:t>Туристичка организација</a:t>
          </a:r>
          <a:r>
            <a:rPr lang="sr-Cyrl-RS" sz="1100" kern="1200" dirty="0">
              <a:solidFill>
                <a:schemeClr val="accent1">
                  <a:lumMod val="75000"/>
                </a:schemeClr>
              </a:solidFill>
            </a:rPr>
            <a:t> </a:t>
          </a:r>
        </a:p>
      </dsp:txBody>
      <dsp:txXfrm>
        <a:off x="-117739" y="1707976"/>
        <a:ext cx="3076183" cy="3404591"/>
      </dsp:txXfrm>
    </dsp:sp>
    <dsp:sp modelId="{D4397D2C-6DDE-4A42-9855-5F94ADD7F1F8}">
      <dsp:nvSpPr>
        <dsp:cNvPr id="0" name=""/>
        <dsp:cNvSpPr/>
      </dsp:nvSpPr>
      <dsp:spPr>
        <a:xfrm>
          <a:off x="3902810" y="806991"/>
          <a:ext cx="486724" cy="4867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66E64-01B7-46B5-8689-BB97E0438E53}">
      <dsp:nvSpPr>
        <dsp:cNvPr id="0" name=""/>
        <dsp:cNvSpPr/>
      </dsp:nvSpPr>
      <dsp:spPr>
        <a:xfrm>
          <a:off x="576065" y="504052"/>
          <a:ext cx="879848" cy="879872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054ECB-2B3F-4C89-9A19-2C63D69076BA}">
      <dsp:nvSpPr>
        <dsp:cNvPr id="0" name=""/>
        <dsp:cNvSpPr/>
      </dsp:nvSpPr>
      <dsp:spPr>
        <a:xfrm>
          <a:off x="6466623" y="-99923"/>
          <a:ext cx="2292076" cy="2483066"/>
        </a:xfrm>
        <a:prstGeom prst="ellips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/>
            <a:t>Основне школе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 smtClean="0"/>
            <a:t>Средња школа</a:t>
          </a:r>
          <a:endParaRPr lang="sr-Cyrl-RS" sz="1200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/>
            <a:t>Дом здравља</a:t>
          </a:r>
          <a:endParaRPr lang="en-US" sz="1200" kern="1200" dirty="0"/>
        </a:p>
      </dsp:txBody>
      <dsp:txXfrm>
        <a:off x="6466623" y="-99923"/>
        <a:ext cx="2292076" cy="2483066"/>
      </dsp:txXfrm>
    </dsp:sp>
    <dsp:sp modelId="{4ABBCF6F-E7DA-4CE7-A2F5-6DD06BFAA1FA}">
      <dsp:nvSpPr>
        <dsp:cNvPr id="0" name=""/>
        <dsp:cNvSpPr/>
      </dsp:nvSpPr>
      <dsp:spPr>
        <a:xfrm>
          <a:off x="5929473" y="1480317"/>
          <a:ext cx="486724" cy="486716"/>
        </a:xfrm>
        <a:prstGeom prst="ellipse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80608-C72B-40F2-A560-A83F55BD6ABF}">
      <dsp:nvSpPr>
        <dsp:cNvPr id="0" name=""/>
        <dsp:cNvSpPr/>
      </dsp:nvSpPr>
      <dsp:spPr>
        <a:xfrm>
          <a:off x="363068" y="4436403"/>
          <a:ext cx="352427" cy="3527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C35534-E508-479C-BE42-766976EE223C}">
      <dsp:nvSpPr>
        <dsp:cNvPr id="0" name=""/>
        <dsp:cNvSpPr/>
      </dsp:nvSpPr>
      <dsp:spPr>
        <a:xfrm>
          <a:off x="3877578" y="3934349"/>
          <a:ext cx="352427" cy="352767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879998" y="2263315"/>
          <a:ext cx="519062" cy="2064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2064042"/>
              </a:lnTo>
              <a:lnTo>
                <a:pt x="519062" y="20640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2086322" y="3242129"/>
        <a:ext cx="106415" cy="106415"/>
      </dsp:txXfrm>
    </dsp:sp>
    <dsp:sp modelId="{EE8B77DA-77C5-46AD-80A2-BD307CFE9F0A}">
      <dsp:nvSpPr>
        <dsp:cNvPr id="0" name=""/>
        <dsp:cNvSpPr/>
      </dsp:nvSpPr>
      <dsp:spPr>
        <a:xfrm>
          <a:off x="1879998" y="2263315"/>
          <a:ext cx="519062" cy="1479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479230"/>
              </a:lnTo>
              <a:lnTo>
                <a:pt x="519062" y="14792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00338" y="2963739"/>
        <a:ext cx="78382" cy="78382"/>
      </dsp:txXfrm>
    </dsp:sp>
    <dsp:sp modelId="{531482B3-13DA-4E77-8EF9-7A508768A321}">
      <dsp:nvSpPr>
        <dsp:cNvPr id="0" name=""/>
        <dsp:cNvSpPr/>
      </dsp:nvSpPr>
      <dsp:spPr>
        <a:xfrm>
          <a:off x="1879998" y="2263315"/>
          <a:ext cx="519062" cy="900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900791"/>
              </a:lnTo>
              <a:lnTo>
                <a:pt x="519062" y="9007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13538" y="2687720"/>
        <a:ext cx="51982" cy="51982"/>
      </dsp:txXfrm>
    </dsp:sp>
    <dsp:sp modelId="{F1903401-CDA9-4777-A04C-F19A89F110A0}">
      <dsp:nvSpPr>
        <dsp:cNvPr id="0" name=""/>
        <dsp:cNvSpPr/>
      </dsp:nvSpPr>
      <dsp:spPr>
        <a:xfrm>
          <a:off x="1879998" y="2263315"/>
          <a:ext cx="519062" cy="135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35114"/>
              </a:lnTo>
              <a:lnTo>
                <a:pt x="519062" y="13511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26120" y="2317464"/>
        <a:ext cx="26818" cy="26818"/>
      </dsp:txXfrm>
    </dsp:sp>
    <dsp:sp modelId="{25CF5DCC-0AE9-4D09-ABC1-8BE4D97FDFCB}">
      <dsp:nvSpPr>
        <dsp:cNvPr id="0" name=""/>
        <dsp:cNvSpPr/>
      </dsp:nvSpPr>
      <dsp:spPr>
        <a:xfrm>
          <a:off x="1879998" y="960341"/>
          <a:ext cx="543043" cy="1302974"/>
        </a:xfrm>
        <a:custGeom>
          <a:avLst/>
          <a:gdLst/>
          <a:ahLst/>
          <a:cxnLst/>
          <a:rect l="0" t="0" r="0" b="0"/>
          <a:pathLst>
            <a:path>
              <a:moveTo>
                <a:pt x="0" y="1302974"/>
              </a:moveTo>
              <a:lnTo>
                <a:pt x="271521" y="1302974"/>
              </a:lnTo>
              <a:lnTo>
                <a:pt x="271521" y="0"/>
              </a:lnTo>
              <a:lnTo>
                <a:pt x="54304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16230" y="1576538"/>
        <a:ext cx="70580" cy="70580"/>
      </dsp:txXfrm>
    </dsp:sp>
    <dsp:sp modelId="{D1C52863-34A6-4E04-9740-6E0567681A8F}">
      <dsp:nvSpPr>
        <dsp:cNvPr id="0" name=""/>
        <dsp:cNvSpPr/>
      </dsp:nvSpPr>
      <dsp:spPr>
        <a:xfrm rot="16200000">
          <a:off x="-725304" y="1535702"/>
          <a:ext cx="3755377" cy="1455227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 rot="16200000">
        <a:off x="-725304" y="1535702"/>
        <a:ext cx="3755377" cy="1455227"/>
      </dsp:txXfrm>
    </dsp:sp>
    <dsp:sp modelId="{AD67EDBF-32B4-495C-A262-4812FBE80932}">
      <dsp:nvSpPr>
        <dsp:cNvPr id="0" name=""/>
        <dsp:cNvSpPr/>
      </dsp:nvSpPr>
      <dsp:spPr>
        <a:xfrm>
          <a:off x="2423042" y="49912"/>
          <a:ext cx="4925648" cy="1820858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Закони и прописи: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Упутство </a:t>
          </a:r>
          <a:r>
            <a:rPr lang="sr-Cyrl-RS" sz="1400" kern="1200" dirty="0">
              <a:solidFill>
                <a:schemeClr val="tx1"/>
              </a:solidFill>
            </a:rPr>
            <a:t>Министарства финансија за припрему одлуке о буџету за </a:t>
          </a:r>
          <a:r>
            <a:rPr lang="sr-Cyrl-RS" sz="1400" kern="1200" dirty="0" smtClean="0">
              <a:solidFill>
                <a:schemeClr val="tx1"/>
              </a:solidFill>
            </a:rPr>
            <a:t>202</a:t>
          </a:r>
          <a:r>
            <a:rPr lang="en-US" sz="1400" kern="1200" dirty="0" smtClean="0">
              <a:solidFill>
                <a:schemeClr val="tx1"/>
              </a:solidFill>
              <a:latin typeface="Cambria" pitchFamily="18" charset="0"/>
            </a:rPr>
            <a:t>1</a:t>
          </a:r>
          <a:r>
            <a:rPr lang="sr-Cyrl-RS" sz="1400" kern="1200" dirty="0" smtClean="0"/>
            <a:t>.годину </a:t>
          </a:r>
          <a:r>
            <a:rPr lang="sr-Cyrl-RS" sz="1400" kern="1200" dirty="0"/>
            <a:t>и др</a:t>
          </a:r>
          <a:r>
            <a:rPr lang="sr-Cyrl-RS" sz="1400" kern="1200" dirty="0" smtClean="0"/>
            <a:t>.</a:t>
          </a:r>
          <a:endParaRPr lang="sr-Cyrl-RS" sz="1400" kern="1200" dirty="0"/>
        </a:p>
      </dsp:txBody>
      <dsp:txXfrm>
        <a:off x="2423042" y="49912"/>
        <a:ext cx="4925648" cy="1820858"/>
      </dsp:txXfrm>
    </dsp:sp>
    <dsp:sp modelId="{A288E7CD-845A-4B30-8D9E-0FCFF4059FF8}">
      <dsp:nvSpPr>
        <dsp:cNvPr id="0" name=""/>
        <dsp:cNvSpPr/>
      </dsp:nvSpPr>
      <dsp:spPr>
        <a:xfrm>
          <a:off x="2399061" y="2021069"/>
          <a:ext cx="4887730" cy="754722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Стратешки документи: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 smtClean="0"/>
            <a:t>Стратегија </a:t>
          </a:r>
          <a:r>
            <a:rPr lang="sr-Cyrl-RS" sz="1400" kern="1200" dirty="0"/>
            <a:t>развоја</a:t>
          </a:r>
          <a:endParaRPr lang="sr-Latn-RS" sz="1400" kern="1200" dirty="0">
            <a:solidFill>
              <a:srgbClr val="FF000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Акциони планови за поједине </a:t>
          </a:r>
          <a:r>
            <a:rPr lang="sr-Cyrl-RS" sz="1400" kern="1200" dirty="0" smtClean="0"/>
            <a:t>области</a:t>
          </a:r>
          <a:endParaRPr lang="en-US" sz="1400" kern="1200" dirty="0"/>
        </a:p>
      </dsp:txBody>
      <dsp:txXfrm>
        <a:off x="2399061" y="2021069"/>
        <a:ext cx="4887730" cy="754722"/>
      </dsp:txXfrm>
    </dsp:sp>
    <dsp:sp modelId="{573F9BF2-AC82-43FC-A361-118085DB3D65}">
      <dsp:nvSpPr>
        <dsp:cNvPr id="0" name=""/>
        <dsp:cNvSpPr/>
      </dsp:nvSpPr>
      <dsp:spPr>
        <a:xfrm>
          <a:off x="2399061" y="2973605"/>
          <a:ext cx="4895853" cy="381004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399061" y="2973605"/>
        <a:ext cx="4895853" cy="381004"/>
      </dsp:txXfrm>
    </dsp:sp>
    <dsp:sp modelId="{B2DE3A8A-BA09-499F-9C72-0630724E4538}">
      <dsp:nvSpPr>
        <dsp:cNvPr id="0" name=""/>
        <dsp:cNvSpPr/>
      </dsp:nvSpPr>
      <dsp:spPr>
        <a:xfrm>
          <a:off x="2399061" y="3552423"/>
          <a:ext cx="4896736" cy="380245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399061" y="3552423"/>
        <a:ext cx="4896736" cy="380245"/>
      </dsp:txXfrm>
    </dsp:sp>
    <dsp:sp modelId="{94F14A6F-3CD0-4A17-88D3-6F4D0EB2D4E6}">
      <dsp:nvSpPr>
        <dsp:cNvPr id="0" name=""/>
        <dsp:cNvSpPr/>
      </dsp:nvSpPr>
      <dsp:spPr>
        <a:xfrm>
          <a:off x="2399061" y="4130482"/>
          <a:ext cx="4921313" cy="393751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30000"/>
                <a:satMod val="300000"/>
              </a:schemeClr>
              <a:schemeClr val="accent1">
                <a:hueOff val="0"/>
                <a:satOff val="0"/>
                <a:lumOff val="0"/>
                <a:alphaOff val="0"/>
                <a:tint val="40000"/>
                <a:satMod val="200000"/>
              </a:schemeClr>
            </a:duotone>
          </a:blip>
          <a:tile tx="0" ty="0" sx="70000" sy="70000" flip="none" algn="ctr"/>
        </a:blipFill>
        <a:ln>
          <a:noFill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399061" y="4130482"/>
        <a:ext cx="4921313" cy="39375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1071" y="676108"/>
          <a:ext cx="952039" cy="952039"/>
        </a:xfrm>
        <a:prstGeom prst="ellipse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Средства из буџета </a:t>
          </a:r>
          <a:r>
            <a:rPr lang="sr-Cyrl-RS" sz="1000" kern="1200" dirty="0" smtClean="0">
              <a:solidFill>
                <a:schemeClr val="bg1"/>
              </a:solidFill>
            </a:rPr>
            <a:t>општине</a:t>
          </a:r>
          <a:r>
            <a:rPr lang="en-US" sz="1000" kern="1200" dirty="0" smtClean="0">
              <a:solidFill>
                <a:schemeClr val="bg1"/>
              </a:solidFill>
              <a:latin typeface="Cambria" pitchFamily="18" charset="0"/>
            </a:rPr>
            <a:t> </a:t>
          </a:r>
          <a:r>
            <a:rPr lang="sr-Cyrl-RS" sz="1000" kern="1200" dirty="0" smtClean="0">
              <a:solidFill>
                <a:schemeClr val="bg1"/>
              </a:solidFill>
              <a:latin typeface="Cambria" pitchFamily="18" charset="0"/>
            </a:rPr>
            <a:t>1.</a:t>
          </a:r>
          <a:r>
            <a:rPr lang="en-US" sz="1000" kern="1200" dirty="0" smtClean="0">
              <a:solidFill>
                <a:schemeClr val="bg1"/>
              </a:solidFill>
              <a:latin typeface="Cambria" pitchFamily="18" charset="0"/>
            </a:rPr>
            <a:t>175</a:t>
          </a:r>
          <a:r>
            <a:rPr lang="sr-Cyrl-RS" sz="1000" kern="1200" dirty="0" smtClean="0">
              <a:solidFill>
                <a:schemeClr val="bg1"/>
              </a:solidFill>
              <a:latin typeface="Cambria" pitchFamily="18" charset="0"/>
            </a:rPr>
            <a:t>.</a:t>
          </a:r>
          <a:r>
            <a:rPr lang="en-US" sz="1000" kern="1200" dirty="0" smtClean="0">
              <a:solidFill>
                <a:schemeClr val="bg1"/>
              </a:solidFill>
              <a:latin typeface="Cambria" pitchFamily="18" charset="0"/>
            </a:rPr>
            <a:t>897</a:t>
          </a:r>
          <a:r>
            <a:rPr lang="sr-Cyrl-RS" sz="1000" kern="1200" dirty="0" smtClean="0">
              <a:solidFill>
                <a:schemeClr val="bg1"/>
              </a:solidFill>
            </a:rPr>
            <a:t> </a:t>
          </a:r>
          <a:r>
            <a:rPr lang="sr-Cyrl-RS" sz="1000" kern="1200" dirty="0" smtClean="0">
              <a:solidFill>
                <a:schemeClr val="bg1"/>
              </a:solidFill>
            </a:rPr>
            <a:t>милиона</a:t>
          </a:r>
          <a:endParaRPr lang="en-US" sz="1000" kern="1200" dirty="0">
            <a:solidFill>
              <a:schemeClr val="bg1"/>
            </a:solidFill>
          </a:endParaRPr>
        </a:p>
      </dsp:txBody>
      <dsp:txXfrm>
        <a:off x="1071" y="676108"/>
        <a:ext cx="952039" cy="952039"/>
      </dsp:txXfrm>
    </dsp:sp>
    <dsp:sp modelId="{98F3E7AB-6934-48FA-B82F-FBEAF1B2375D}">
      <dsp:nvSpPr>
        <dsp:cNvPr id="0" name=""/>
        <dsp:cNvSpPr/>
      </dsp:nvSpPr>
      <dsp:spPr>
        <a:xfrm>
          <a:off x="1030416" y="876036"/>
          <a:ext cx="552182" cy="552182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1030416" y="876036"/>
        <a:ext cx="552182" cy="552182"/>
      </dsp:txXfrm>
    </dsp:sp>
    <dsp:sp modelId="{2F60A798-586E-4E47-B649-25F047F36835}">
      <dsp:nvSpPr>
        <dsp:cNvPr id="0" name=""/>
        <dsp:cNvSpPr/>
      </dsp:nvSpPr>
      <dsp:spPr>
        <a:xfrm>
          <a:off x="1659904" y="676108"/>
          <a:ext cx="952039" cy="952039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Пренета средства из ранијих година </a:t>
          </a:r>
          <a:r>
            <a:rPr lang="en-US" sz="1000" kern="1200" dirty="0" smtClean="0">
              <a:solidFill>
                <a:schemeClr val="bg1"/>
              </a:solidFill>
            </a:rPr>
            <a:t>113</a:t>
          </a:r>
          <a:r>
            <a:rPr lang="sr-Cyrl-RS" sz="1000" kern="1200" dirty="0" smtClean="0">
              <a:solidFill>
                <a:schemeClr val="bg1"/>
              </a:solidFill>
            </a:rPr>
            <a:t> </a:t>
          </a:r>
          <a:r>
            <a:rPr lang="sr-Cyrl-RS" sz="1000" kern="1200" dirty="0" smtClean="0">
              <a:solidFill>
                <a:schemeClr val="bg1"/>
              </a:solidFill>
            </a:rPr>
            <a:t>милиона</a:t>
          </a:r>
          <a:r>
            <a:rPr lang="sr-Cyrl-RS" sz="1000" kern="1200" dirty="0" smtClean="0">
              <a:solidFill>
                <a:srgbClr val="FF0000"/>
              </a:solidFill>
            </a:rPr>
            <a:t> </a:t>
          </a:r>
          <a:endParaRPr lang="en-US" sz="1000" kern="1200" dirty="0">
            <a:solidFill>
              <a:srgbClr val="FF0000"/>
            </a:solidFill>
          </a:endParaRPr>
        </a:p>
      </dsp:txBody>
      <dsp:txXfrm>
        <a:off x="1659904" y="676108"/>
        <a:ext cx="952039" cy="952039"/>
      </dsp:txXfrm>
    </dsp:sp>
    <dsp:sp modelId="{41F09F99-3DCC-47E4-9188-F7D103A1F6E3}">
      <dsp:nvSpPr>
        <dsp:cNvPr id="0" name=""/>
        <dsp:cNvSpPr/>
      </dsp:nvSpPr>
      <dsp:spPr>
        <a:xfrm>
          <a:off x="2689249" y="876036"/>
          <a:ext cx="552182" cy="552182"/>
        </a:xfrm>
        <a:prstGeom prst="mathPlus">
          <a:avLst/>
        </a:prstGeom>
        <a:solidFill>
          <a:schemeClr val="accent4">
            <a:hueOff val="6807679"/>
            <a:satOff val="-7995"/>
            <a:lumOff val="307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2689249" y="876036"/>
        <a:ext cx="552182" cy="552182"/>
      </dsp:txXfrm>
    </dsp:sp>
    <dsp:sp modelId="{6C1FFF0F-B1A4-4C41-B9D3-30452A0DFA4B}">
      <dsp:nvSpPr>
        <dsp:cNvPr id="0" name=""/>
        <dsp:cNvSpPr/>
      </dsp:nvSpPr>
      <dsp:spPr>
        <a:xfrm>
          <a:off x="3318737" y="345679"/>
          <a:ext cx="1421442" cy="1612897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kern="1200" dirty="0" smtClean="0">
              <a:solidFill>
                <a:schemeClr val="bg1"/>
              </a:solidFill>
            </a:rPr>
            <a:t>Приходи буџ. кор. из </a:t>
          </a:r>
          <a:r>
            <a:rPr lang="sr-Cyrl-RS" sz="1300" kern="1200" dirty="0">
              <a:solidFill>
                <a:schemeClr val="bg1"/>
              </a:solidFill>
            </a:rPr>
            <a:t>осталих извора </a:t>
          </a:r>
          <a:r>
            <a:rPr lang="en-US" sz="1300" kern="1200" dirty="0" smtClean="0">
              <a:solidFill>
                <a:schemeClr val="bg1"/>
              </a:solidFill>
              <a:latin typeface="Cambria" pitchFamily="18" charset="0"/>
            </a:rPr>
            <a:t>37</a:t>
          </a:r>
          <a:r>
            <a:rPr lang="sr-Cyrl-RS" sz="1300" kern="1200" dirty="0" smtClean="0">
              <a:solidFill>
                <a:schemeClr val="bg1"/>
              </a:solidFill>
              <a:latin typeface="Cambria" pitchFamily="18" charset="0"/>
            </a:rPr>
            <a:t>.</a:t>
          </a:r>
          <a:r>
            <a:rPr lang="en-US" sz="1300" kern="1200" dirty="0" smtClean="0">
              <a:solidFill>
                <a:schemeClr val="bg1"/>
              </a:solidFill>
              <a:latin typeface="Cambria" pitchFamily="18" charset="0"/>
            </a:rPr>
            <a:t>253</a:t>
          </a:r>
          <a:r>
            <a:rPr lang="sr-Cyrl-RS" sz="1300" kern="1200" dirty="0" smtClean="0">
              <a:solidFill>
                <a:schemeClr val="bg1"/>
              </a:solidFill>
            </a:rPr>
            <a:t> </a:t>
          </a:r>
          <a:r>
            <a:rPr lang="sr-Cyrl-RS" sz="1300" kern="1200" dirty="0" smtClean="0">
              <a:solidFill>
                <a:schemeClr val="bg1"/>
              </a:solidFill>
            </a:rPr>
            <a:t>милиона</a:t>
          </a:r>
          <a:endParaRPr lang="en-US" sz="1300" kern="1200" dirty="0">
            <a:solidFill>
              <a:schemeClr val="bg1"/>
            </a:solidFill>
          </a:endParaRPr>
        </a:p>
      </dsp:txBody>
      <dsp:txXfrm>
        <a:off x="3318737" y="345679"/>
        <a:ext cx="1421442" cy="1612897"/>
      </dsp:txXfrm>
    </dsp:sp>
    <dsp:sp modelId="{87C2FC52-975B-4E62-B5E0-1AB7C844E900}">
      <dsp:nvSpPr>
        <dsp:cNvPr id="0" name=""/>
        <dsp:cNvSpPr/>
      </dsp:nvSpPr>
      <dsp:spPr>
        <a:xfrm>
          <a:off x="4817485" y="876036"/>
          <a:ext cx="552182" cy="552182"/>
        </a:xfrm>
        <a:prstGeom prst="mathPlus">
          <a:avLst/>
        </a:prstGeom>
        <a:solidFill>
          <a:schemeClr val="accent4">
            <a:hueOff val="13615358"/>
            <a:satOff val="-15991"/>
            <a:lumOff val="614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4817485" y="876036"/>
        <a:ext cx="552182" cy="552182"/>
      </dsp:txXfrm>
    </dsp:sp>
    <dsp:sp modelId="{DB68C0B8-C86E-4B3A-808B-732423348FCC}">
      <dsp:nvSpPr>
        <dsp:cNvPr id="0" name=""/>
        <dsp:cNvSpPr/>
      </dsp:nvSpPr>
      <dsp:spPr>
        <a:xfrm>
          <a:off x="5446973" y="264361"/>
          <a:ext cx="1208242" cy="1775533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kern="1200" dirty="0" smtClean="0">
              <a:solidFill>
                <a:schemeClr val="bg1"/>
              </a:solidFill>
            </a:rPr>
            <a:t>Приходи од других нивоа власти </a:t>
          </a:r>
          <a:r>
            <a:rPr lang="en-US" sz="1300" kern="1200" dirty="0" smtClean="0">
              <a:solidFill>
                <a:schemeClr val="bg1"/>
              </a:solidFill>
              <a:latin typeface="Cambria" pitchFamily="18" charset="0"/>
            </a:rPr>
            <a:t>335</a:t>
          </a:r>
          <a:r>
            <a:rPr lang="sr-Cyrl-RS" sz="1300" kern="1200" dirty="0" smtClean="0">
              <a:solidFill>
                <a:schemeClr val="bg1"/>
              </a:solidFill>
              <a:latin typeface="Cambria" pitchFamily="18" charset="0"/>
            </a:rPr>
            <a:t>.</a:t>
          </a:r>
          <a:r>
            <a:rPr lang="en-US" sz="1300" kern="1200" dirty="0" smtClean="0">
              <a:solidFill>
                <a:schemeClr val="bg1"/>
              </a:solidFill>
              <a:latin typeface="Cambria" pitchFamily="18" charset="0"/>
            </a:rPr>
            <a:t>521</a:t>
          </a:r>
          <a:r>
            <a:rPr lang="sr-Cyrl-RS" sz="1300" kern="1200" dirty="0" smtClean="0">
              <a:solidFill>
                <a:schemeClr val="bg1"/>
              </a:solidFill>
            </a:rPr>
            <a:t> </a:t>
          </a:r>
          <a:r>
            <a:rPr lang="sr-Cyrl-RS" sz="1300" kern="1200" dirty="0" smtClean="0">
              <a:solidFill>
                <a:schemeClr val="bg1"/>
              </a:solidFill>
            </a:rPr>
            <a:t>милиона</a:t>
          </a:r>
          <a:endParaRPr lang="en-US" sz="1300" kern="1200" dirty="0">
            <a:solidFill>
              <a:schemeClr val="bg1"/>
            </a:solidFill>
          </a:endParaRPr>
        </a:p>
      </dsp:txBody>
      <dsp:txXfrm>
        <a:off x="5446973" y="264361"/>
        <a:ext cx="1208242" cy="1775533"/>
      </dsp:txXfrm>
    </dsp:sp>
    <dsp:sp modelId="{645D3C6A-1602-4009-96CA-F16645B4106D}">
      <dsp:nvSpPr>
        <dsp:cNvPr id="0" name=""/>
        <dsp:cNvSpPr/>
      </dsp:nvSpPr>
      <dsp:spPr>
        <a:xfrm>
          <a:off x="6732521" y="876036"/>
          <a:ext cx="552182" cy="552182"/>
        </a:xfrm>
        <a:prstGeom prst="mathEqual">
          <a:avLst/>
        </a:prstGeom>
        <a:solidFill>
          <a:schemeClr val="accent4">
            <a:hueOff val="20423036"/>
            <a:satOff val="-23986"/>
            <a:lumOff val="921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/>
        </a:p>
      </dsp:txBody>
      <dsp:txXfrm>
        <a:off x="6732521" y="876036"/>
        <a:ext cx="552182" cy="552182"/>
      </dsp:txXfrm>
    </dsp:sp>
    <dsp:sp modelId="{2DB98FF9-EDB5-4EEE-AFA3-A57C7337F497}">
      <dsp:nvSpPr>
        <dsp:cNvPr id="0" name=""/>
        <dsp:cNvSpPr/>
      </dsp:nvSpPr>
      <dsp:spPr>
        <a:xfrm>
          <a:off x="7362010" y="595613"/>
          <a:ext cx="1601405" cy="1113028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bg1"/>
              </a:solidFill>
            </a:rPr>
            <a:t>Укупан буџет </a:t>
          </a:r>
          <a:r>
            <a:rPr lang="sr-Cyrl-RS" sz="1400" kern="1200" dirty="0" smtClean="0">
              <a:solidFill>
                <a:schemeClr val="bg1"/>
              </a:solidFill>
            </a:rPr>
            <a:t>општине </a:t>
          </a:r>
          <a:r>
            <a:rPr lang="sr-Cyrl-RS" sz="1400" kern="1200" dirty="0" smtClean="0">
              <a:solidFill>
                <a:schemeClr val="bg1"/>
              </a:solidFill>
            </a:rPr>
            <a:t>1.</a:t>
          </a:r>
          <a:r>
            <a:rPr lang="en-US" sz="1400" kern="1200" dirty="0" smtClean="0">
              <a:solidFill>
                <a:schemeClr val="bg1"/>
              </a:solidFill>
            </a:rPr>
            <a:t>662</a:t>
          </a:r>
          <a:r>
            <a:rPr lang="sr-Cyrl-RS" sz="1400" kern="1200" dirty="0" smtClean="0">
              <a:solidFill>
                <a:schemeClr val="bg1"/>
              </a:solidFill>
            </a:rPr>
            <a:t>.</a:t>
          </a:r>
          <a:r>
            <a:rPr lang="en-US" sz="1400" kern="1200" dirty="0" smtClean="0">
              <a:solidFill>
                <a:schemeClr val="bg1"/>
              </a:solidFill>
            </a:rPr>
            <a:t>158</a:t>
          </a:r>
          <a:r>
            <a:rPr lang="sr-Cyrl-RS" sz="1400" kern="1200" dirty="0" smtClean="0">
              <a:solidFill>
                <a:schemeClr val="bg1"/>
              </a:solidFill>
            </a:rPr>
            <a:t> </a:t>
          </a:r>
          <a:r>
            <a:rPr lang="sr-Cyrl-RS" sz="1400" kern="1200" dirty="0" smtClean="0">
              <a:solidFill>
                <a:schemeClr val="bg1"/>
              </a:solidFill>
            </a:rPr>
            <a:t>милиона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7362010" y="595613"/>
        <a:ext cx="1601405" cy="111302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181840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181840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87790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87790"/>
          <a:ext cx="5779306" cy="504900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/>
        </a:p>
      </dsp:txBody>
      <dsp:txXfrm>
        <a:off x="2723827" y="87790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036390"/>
          <a:ext cx="2124745" cy="51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036390"/>
        <a:ext cx="2124745" cy="514800"/>
      </dsp:txXfrm>
    </dsp:sp>
    <dsp:sp modelId="{0E930D30-96BC-4D43-B65A-EE88C46DBE48}">
      <dsp:nvSpPr>
        <dsp:cNvPr id="0" name=""/>
        <dsp:cNvSpPr/>
      </dsp:nvSpPr>
      <dsp:spPr>
        <a:xfrm>
          <a:off x="2128898" y="650290"/>
          <a:ext cx="424949" cy="128700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650290"/>
          <a:ext cx="5779306" cy="1287000"/>
        </a:xfrm>
        <a:prstGeom prst="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400" b="1" i="1" kern="1200" dirty="0"/>
            <a:t>Донације</a:t>
          </a:r>
          <a:r>
            <a:rPr lang="sr-Cyrl-CS" sz="1400" b="1" kern="1200" dirty="0"/>
            <a:t> </a:t>
          </a:r>
          <a:r>
            <a:rPr lang="sr-Cyrl-CS" sz="1400" kern="1200" dirty="0"/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latin typeface="Calibri" panose="020F0502020204030204" pitchFamily="34" charset="0"/>
            </a:rPr>
            <a:t> </a:t>
          </a:r>
          <a:r>
            <a:rPr lang="sr-Cyrl-RS" altLang="en-US" sz="1400" kern="1200" dirty="0">
              <a:latin typeface="Calibri" panose="020F0502020204030204" pitchFamily="34" charset="0"/>
            </a:rPr>
            <a:t>.</a:t>
          </a:r>
          <a:endParaRPr lang="en-US" sz="1400" kern="1200" dirty="0"/>
        </a:p>
      </dsp:txBody>
      <dsp:txXfrm>
        <a:off x="2723827" y="650290"/>
        <a:ext cx="5779306" cy="1287000"/>
      </dsp:txXfrm>
    </dsp:sp>
    <dsp:sp modelId="{CCB8139E-CA19-491D-9FCD-6BF28923C725}">
      <dsp:nvSpPr>
        <dsp:cNvPr id="0" name=""/>
        <dsp:cNvSpPr/>
      </dsp:nvSpPr>
      <dsp:spPr>
        <a:xfrm>
          <a:off x="4153" y="2091415"/>
          <a:ext cx="2124745" cy="51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091415"/>
        <a:ext cx="2124745" cy="514800"/>
      </dsp:txXfrm>
    </dsp:sp>
    <dsp:sp modelId="{14D1633C-A097-4A5A-8269-B04E98857E56}">
      <dsp:nvSpPr>
        <dsp:cNvPr id="0" name=""/>
        <dsp:cNvSpPr/>
      </dsp:nvSpPr>
      <dsp:spPr>
        <a:xfrm>
          <a:off x="2128898" y="1994890"/>
          <a:ext cx="424949" cy="70785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1994890"/>
          <a:ext cx="5779306" cy="707850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кршења уговорних или законских одредби (казне и пенали)</a:t>
          </a:r>
          <a:endParaRPr lang="en-US" sz="1400" kern="1200" dirty="0"/>
        </a:p>
      </dsp:txBody>
      <dsp:txXfrm>
        <a:off x="2723827" y="1994890"/>
        <a:ext cx="5779306" cy="707850"/>
      </dsp:txXfrm>
    </dsp:sp>
    <dsp:sp modelId="{9312B733-3AEB-49F6-8245-08553BA2949B}">
      <dsp:nvSpPr>
        <dsp:cNvPr id="0" name=""/>
        <dsp:cNvSpPr/>
      </dsp:nvSpPr>
      <dsp:spPr>
        <a:xfrm>
          <a:off x="4153" y="2760340"/>
          <a:ext cx="2124745" cy="950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760340"/>
        <a:ext cx="2124745" cy="950400"/>
      </dsp:txXfrm>
    </dsp:sp>
    <dsp:sp modelId="{435AB433-2559-485A-A03D-C32F36288071}">
      <dsp:nvSpPr>
        <dsp:cNvPr id="0" name=""/>
        <dsp:cNvSpPr/>
      </dsp:nvSpPr>
      <dsp:spPr>
        <a:xfrm>
          <a:off x="2128898" y="2760340"/>
          <a:ext cx="424949" cy="95040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760340"/>
          <a:ext cx="5779306" cy="950400"/>
        </a:xfrm>
        <a:prstGeom prst="rect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kern="1200" dirty="0">
              <a:solidFill>
                <a:schemeClr val="accent1">
                  <a:lumMod val="40000"/>
                  <a:lumOff val="60000"/>
                </a:schemeClr>
              </a:solidFill>
            </a:rPr>
            <a:t>Ова примања се остварују продајом непокретности и покретних ствари у власништву </a:t>
          </a:r>
          <a:r>
            <a:rPr lang="sr-Cyrl-RS" sz="1400" kern="1200" dirty="0" smtClean="0">
              <a:solidFill>
                <a:schemeClr val="accent1">
                  <a:lumMod val="40000"/>
                  <a:lumOff val="60000"/>
                </a:schemeClr>
              </a:solidFill>
            </a:rPr>
            <a:t>општине.</a:t>
          </a:r>
          <a:endParaRPr lang="en-US" sz="1400" kern="1200" dirty="0">
            <a:solidFill>
              <a:schemeClr val="accent1">
                <a:lumMod val="40000"/>
                <a:lumOff val="60000"/>
              </a:schemeClr>
            </a:solidFill>
          </a:endParaRPr>
        </a:p>
      </dsp:txBody>
      <dsp:txXfrm>
        <a:off x="2723827" y="2760340"/>
        <a:ext cx="5779306" cy="950400"/>
      </dsp:txXfrm>
    </dsp:sp>
    <dsp:sp modelId="{EFAACCF6-3A6A-4536-89B0-F0A7C44F6BE1}">
      <dsp:nvSpPr>
        <dsp:cNvPr id="0" name=""/>
        <dsp:cNvSpPr/>
      </dsp:nvSpPr>
      <dsp:spPr>
        <a:xfrm>
          <a:off x="4153" y="3768340"/>
          <a:ext cx="2124745" cy="1168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68340"/>
        <a:ext cx="2124745" cy="1168200"/>
      </dsp:txXfrm>
    </dsp:sp>
    <dsp:sp modelId="{6497CA82-45EE-4BD1-AEB4-CC3961FBFB74}">
      <dsp:nvSpPr>
        <dsp:cNvPr id="0" name=""/>
        <dsp:cNvSpPr/>
      </dsp:nvSpPr>
      <dsp:spPr>
        <a:xfrm>
          <a:off x="2128898" y="3768340"/>
          <a:ext cx="424949" cy="116820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768340"/>
          <a:ext cx="5779306" cy="116820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0" i="0" kern="1200" dirty="0"/>
            <a:t>Примања од задуживања представљају приливе по основу примања од задуживања код пословних банака у земљи у корист нивоа </a:t>
          </a:r>
          <a:r>
            <a:rPr lang="sr-Cyrl-RS" sz="1400" b="0" i="0" kern="1200" dirty="0" smtClean="0"/>
            <a:t>општина. </a:t>
          </a:r>
          <a:r>
            <a:rPr lang="sr-Cyrl-RS" sz="1400" b="0" i="0" kern="1200" dirty="0"/>
            <a:t>Примања од продаје финансијске имовине  представљају приливе по основу продаје домаћих акција и осталог капитала у корист нивоа градова</a:t>
          </a:r>
          <a:endParaRPr lang="en-US" sz="1400" kern="1200" dirty="0"/>
        </a:p>
      </dsp:txBody>
      <dsp:txXfrm>
        <a:off x="2723827" y="3768340"/>
        <a:ext cx="5779306" cy="1168200"/>
      </dsp:txXfrm>
    </dsp:sp>
    <dsp:sp modelId="{939B76D1-BB33-4E50-9ECD-839FB5787B95}">
      <dsp:nvSpPr>
        <dsp:cNvPr id="0" name=""/>
        <dsp:cNvSpPr/>
      </dsp:nvSpPr>
      <dsp:spPr>
        <a:xfrm>
          <a:off x="4153" y="4994140"/>
          <a:ext cx="2124745" cy="51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994140"/>
        <a:ext cx="2124745" cy="514800"/>
      </dsp:txXfrm>
    </dsp:sp>
    <dsp:sp modelId="{7845F59F-6101-48DE-ABCC-EC5351843F5B}">
      <dsp:nvSpPr>
        <dsp:cNvPr id="0" name=""/>
        <dsp:cNvSpPr/>
      </dsp:nvSpPr>
      <dsp:spPr>
        <a:xfrm>
          <a:off x="2128898" y="4994140"/>
          <a:ext cx="424949" cy="51480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994140"/>
          <a:ext cx="5779306" cy="5148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/>
            <a:t> Представљају вишак прихода буџета града који нису потрошени у претходној  буџетској години</a:t>
          </a:r>
          <a:endParaRPr lang="en-US" sz="1400" kern="1200" dirty="0"/>
        </a:p>
      </dsp:txBody>
      <dsp:txXfrm>
        <a:off x="2723827" y="4994140"/>
        <a:ext cx="5779306" cy="5148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890824" y="1219290"/>
          <a:ext cx="2762919" cy="2762919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4">
                <a:shade val="80000"/>
                <a:alpha val="50000"/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4">
              <a:shade val="80000"/>
              <a:alpha val="50000"/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300" kern="1200" dirty="0">
              <a:solidFill>
                <a:schemeClr val="bg1"/>
              </a:solidFill>
            </a:rPr>
            <a:t>Укупни буџетски приходи и примања  </a:t>
          </a:r>
          <a:r>
            <a:rPr lang="sr-Cyrl-RS" sz="2300" kern="1200" dirty="0" smtClean="0">
              <a:solidFill>
                <a:schemeClr val="bg1"/>
              </a:solidFill>
            </a:rPr>
            <a:t>1.</a:t>
          </a:r>
          <a:r>
            <a:rPr lang="en-US" sz="2300" kern="1200" dirty="0" smtClean="0">
              <a:solidFill>
                <a:schemeClr val="bg1"/>
              </a:solidFill>
            </a:rPr>
            <a:t>662</a:t>
          </a:r>
          <a:r>
            <a:rPr lang="sr-Cyrl-RS" sz="2300" kern="1200" dirty="0" smtClean="0">
              <a:solidFill>
                <a:schemeClr val="bg1"/>
              </a:solidFill>
            </a:rPr>
            <a:t>.</a:t>
          </a:r>
          <a:r>
            <a:rPr lang="en-US" sz="2300" kern="1200" dirty="0" smtClean="0">
              <a:solidFill>
                <a:schemeClr val="bg1"/>
              </a:solidFill>
            </a:rPr>
            <a:t>158</a:t>
          </a:r>
          <a:r>
            <a:rPr lang="sr-Cyrl-RS" sz="2300" kern="1200" dirty="0" smtClean="0">
              <a:solidFill>
                <a:schemeClr val="bg1"/>
              </a:solidFill>
            </a:rPr>
            <a:t>.000 </a:t>
          </a:r>
          <a:r>
            <a:rPr lang="sr-Cyrl-RS" sz="2300" kern="1200" dirty="0">
              <a:solidFill>
                <a:schemeClr val="bg1"/>
              </a:solidFill>
            </a:rPr>
            <a:t>динара</a:t>
          </a:r>
          <a:endParaRPr lang="en-US" sz="2300" kern="1200" dirty="0">
            <a:solidFill>
              <a:schemeClr val="bg1"/>
            </a:solidFill>
          </a:endParaRPr>
        </a:p>
      </dsp:txBody>
      <dsp:txXfrm>
        <a:off x="1890824" y="1219290"/>
        <a:ext cx="2762919" cy="2762919"/>
      </dsp:txXfrm>
    </dsp:sp>
    <dsp:sp modelId="{63432802-399F-407F-AC10-7219543A0326}">
      <dsp:nvSpPr>
        <dsp:cNvPr id="0" name=""/>
        <dsp:cNvSpPr/>
      </dsp:nvSpPr>
      <dsp:spPr>
        <a:xfrm>
          <a:off x="2640257" y="85242"/>
          <a:ext cx="1381459" cy="1381459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shade val="80000"/>
                <a:alpha val="50000"/>
                <a:hueOff val="-10"/>
                <a:satOff val="-71"/>
                <a:lumOff val="899"/>
                <a:alphaOff val="6000"/>
                <a:shade val="22000"/>
                <a:satMod val="160000"/>
              </a:schemeClr>
              <a:schemeClr val="accent4">
                <a:shade val="80000"/>
                <a:alpha val="50000"/>
                <a:hueOff val="-10"/>
                <a:satOff val="-71"/>
                <a:lumOff val="899"/>
                <a:alphaOff val="600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4">
              <a:shade val="80000"/>
              <a:alpha val="50000"/>
              <a:hueOff val="-10"/>
              <a:satOff val="-71"/>
              <a:lumOff val="899"/>
              <a:alphaOff val="600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kern="1200" dirty="0">
              <a:solidFill>
                <a:schemeClr val="bg1"/>
              </a:solidFill>
            </a:rPr>
            <a:t>Приходи од  пореза </a:t>
          </a:r>
          <a:r>
            <a:rPr lang="sr-Cyrl-RS" sz="1300" kern="1200" dirty="0" smtClean="0">
              <a:solidFill>
                <a:schemeClr val="bg1"/>
              </a:solidFill>
            </a:rPr>
            <a:t> </a:t>
          </a:r>
          <a:r>
            <a:rPr lang="en-US" sz="1300" kern="1200" dirty="0" smtClean="0">
              <a:solidFill>
                <a:schemeClr val="bg1"/>
              </a:solidFill>
              <a:latin typeface="Cambria" pitchFamily="18" charset="0"/>
            </a:rPr>
            <a:t>786</a:t>
          </a:r>
          <a:r>
            <a:rPr lang="sr-Cyrl-RS" sz="1300" kern="1200" dirty="0" smtClean="0">
              <a:solidFill>
                <a:schemeClr val="bg1"/>
              </a:solidFill>
              <a:latin typeface="Cambria" pitchFamily="18" charset="0"/>
            </a:rPr>
            <a:t>.</a:t>
          </a:r>
          <a:r>
            <a:rPr lang="en-US" sz="1300" kern="1200" dirty="0" smtClean="0">
              <a:solidFill>
                <a:schemeClr val="bg1"/>
              </a:solidFill>
              <a:latin typeface="Cambria" pitchFamily="18" charset="0"/>
            </a:rPr>
            <a:t>215</a:t>
          </a:r>
          <a:r>
            <a:rPr lang="sr-Cyrl-RS" sz="1300" kern="1200" dirty="0" smtClean="0">
              <a:solidFill>
                <a:schemeClr val="bg1"/>
              </a:solidFill>
            </a:rPr>
            <a:t>.000 </a:t>
          </a:r>
          <a:r>
            <a:rPr lang="sr-Cyrl-RS" sz="1300" kern="1200" dirty="0">
              <a:solidFill>
                <a:schemeClr val="bg1"/>
              </a:solidFill>
            </a:rPr>
            <a:t>динара</a:t>
          </a:r>
          <a:endParaRPr lang="en-US" sz="1300" kern="1200" dirty="0">
            <a:solidFill>
              <a:schemeClr val="bg1"/>
            </a:solidFill>
          </a:endParaRPr>
        </a:p>
      </dsp:txBody>
      <dsp:txXfrm>
        <a:off x="2640257" y="85242"/>
        <a:ext cx="1381459" cy="1381459"/>
      </dsp:txXfrm>
    </dsp:sp>
    <dsp:sp modelId="{449BFEB2-6844-4A2C-8DC2-780280CBA079}">
      <dsp:nvSpPr>
        <dsp:cNvPr id="0" name=""/>
        <dsp:cNvSpPr/>
      </dsp:nvSpPr>
      <dsp:spPr>
        <a:xfrm>
          <a:off x="4267098" y="1075252"/>
          <a:ext cx="1381459" cy="1381459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shade val="80000"/>
                <a:alpha val="50000"/>
                <a:hueOff val="-21"/>
                <a:satOff val="-142"/>
                <a:lumOff val="1797"/>
                <a:alphaOff val="12000"/>
                <a:shade val="22000"/>
                <a:satMod val="160000"/>
              </a:schemeClr>
              <a:schemeClr val="accent4">
                <a:shade val="80000"/>
                <a:alpha val="50000"/>
                <a:hueOff val="-21"/>
                <a:satOff val="-142"/>
                <a:lumOff val="1797"/>
                <a:alphaOff val="1200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4">
              <a:shade val="80000"/>
              <a:alpha val="50000"/>
              <a:hueOff val="-21"/>
              <a:satOff val="-142"/>
              <a:lumOff val="1797"/>
              <a:alphaOff val="1200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kern="1200" dirty="0">
              <a:solidFill>
                <a:schemeClr val="bg1"/>
              </a:solidFill>
            </a:rPr>
            <a:t>Трансфери </a:t>
          </a:r>
          <a:r>
            <a:rPr lang="en-US" sz="1300" kern="1200" dirty="0" smtClean="0">
              <a:solidFill>
                <a:schemeClr val="bg1"/>
              </a:solidFill>
              <a:latin typeface="Cambria" pitchFamily="18" charset="0"/>
            </a:rPr>
            <a:t>335</a:t>
          </a:r>
          <a:r>
            <a:rPr lang="sr-Cyrl-RS" sz="1300" kern="1200" dirty="0" smtClean="0">
              <a:solidFill>
                <a:schemeClr val="bg1"/>
              </a:solidFill>
            </a:rPr>
            <a:t>.</a:t>
          </a:r>
          <a:r>
            <a:rPr lang="en-US" sz="1300" kern="1200" dirty="0" smtClean="0">
              <a:solidFill>
                <a:schemeClr val="bg1"/>
              </a:solidFill>
              <a:latin typeface="Cambria" pitchFamily="18" charset="0"/>
            </a:rPr>
            <a:t>521</a:t>
          </a:r>
          <a:r>
            <a:rPr lang="sr-Cyrl-RS" sz="1300" kern="1200" dirty="0" smtClean="0">
              <a:solidFill>
                <a:schemeClr val="bg1"/>
              </a:solidFill>
            </a:rPr>
            <a:t>.000 </a:t>
          </a:r>
          <a:r>
            <a:rPr lang="sr-Cyrl-RS" sz="1300" kern="1200" dirty="0" smtClean="0">
              <a:solidFill>
                <a:schemeClr val="bg1"/>
              </a:solidFill>
            </a:rPr>
            <a:t>динара</a:t>
          </a:r>
          <a:endParaRPr lang="en-US" sz="1300" kern="1200" dirty="0">
            <a:solidFill>
              <a:schemeClr val="bg1"/>
            </a:solidFill>
          </a:endParaRPr>
        </a:p>
      </dsp:txBody>
      <dsp:txXfrm>
        <a:off x="4267098" y="1075252"/>
        <a:ext cx="1381459" cy="1381459"/>
      </dsp:txXfrm>
    </dsp:sp>
    <dsp:sp modelId="{9DDE88A7-5745-4E4F-A7A8-F71A4DA0D5F2}">
      <dsp:nvSpPr>
        <dsp:cNvPr id="0" name=""/>
        <dsp:cNvSpPr/>
      </dsp:nvSpPr>
      <dsp:spPr>
        <a:xfrm>
          <a:off x="3979058" y="3379524"/>
          <a:ext cx="1381459" cy="1381459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shade val="80000"/>
                <a:alpha val="50000"/>
                <a:hueOff val="-31"/>
                <a:satOff val="-214"/>
                <a:lumOff val="2696"/>
                <a:alphaOff val="18000"/>
                <a:shade val="22000"/>
                <a:satMod val="160000"/>
              </a:schemeClr>
              <a:schemeClr val="accent4">
                <a:shade val="80000"/>
                <a:alpha val="50000"/>
                <a:hueOff val="-31"/>
                <a:satOff val="-214"/>
                <a:lumOff val="2696"/>
                <a:alphaOff val="1800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4">
              <a:shade val="80000"/>
              <a:alpha val="50000"/>
              <a:hueOff val="-31"/>
              <a:satOff val="-214"/>
              <a:lumOff val="2696"/>
              <a:alphaOff val="1800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kern="1200" dirty="0">
              <a:solidFill>
                <a:schemeClr val="bg1"/>
              </a:solidFill>
            </a:rPr>
            <a:t>Други приходи  </a:t>
          </a:r>
          <a:r>
            <a:rPr lang="sr-Cyrl-RS" sz="1300" kern="1200" dirty="0" smtClean="0">
              <a:solidFill>
                <a:schemeClr val="bg1"/>
              </a:solidFill>
            </a:rPr>
            <a:t>1</a:t>
          </a:r>
          <a:r>
            <a:rPr lang="en-US" sz="1300" kern="1200" dirty="0" smtClean="0">
              <a:solidFill>
                <a:schemeClr val="bg1"/>
              </a:solidFill>
              <a:latin typeface="Cambria" pitchFamily="18" charset="0"/>
            </a:rPr>
            <a:t>46</a:t>
          </a:r>
          <a:r>
            <a:rPr lang="sr-Cyrl-RS" sz="1300" kern="1200" dirty="0" smtClean="0">
              <a:solidFill>
                <a:schemeClr val="bg1"/>
              </a:solidFill>
              <a:latin typeface="Cambria" pitchFamily="18" charset="0"/>
            </a:rPr>
            <a:t>.</a:t>
          </a:r>
          <a:r>
            <a:rPr lang="en-US" sz="1300" kern="1200" dirty="0" smtClean="0">
              <a:solidFill>
                <a:schemeClr val="bg1"/>
              </a:solidFill>
              <a:latin typeface="Cambria" pitchFamily="18" charset="0"/>
            </a:rPr>
            <a:t>796</a:t>
          </a:r>
          <a:r>
            <a:rPr lang="sr-Cyrl-RS" sz="1300" kern="1200" dirty="0" smtClean="0">
              <a:solidFill>
                <a:schemeClr val="bg1"/>
              </a:solidFill>
            </a:rPr>
            <a:t>.000 </a:t>
          </a:r>
          <a:r>
            <a:rPr lang="sr-Cyrl-RS" sz="1300" kern="1200" dirty="0" smtClean="0">
              <a:solidFill>
                <a:schemeClr val="bg1"/>
              </a:solidFill>
            </a:rPr>
            <a:t>динара</a:t>
          </a:r>
          <a:endParaRPr lang="en-US" sz="1300" kern="1200" dirty="0">
            <a:solidFill>
              <a:schemeClr val="bg1"/>
            </a:solidFill>
          </a:endParaRPr>
        </a:p>
      </dsp:txBody>
      <dsp:txXfrm>
        <a:off x="3979058" y="3379524"/>
        <a:ext cx="1381459" cy="1381459"/>
      </dsp:txXfrm>
    </dsp:sp>
    <dsp:sp modelId="{91CFC9CD-FF79-40EF-A271-A8DBB0423AC2}">
      <dsp:nvSpPr>
        <dsp:cNvPr id="0" name=""/>
        <dsp:cNvSpPr/>
      </dsp:nvSpPr>
      <dsp:spPr>
        <a:xfrm>
          <a:off x="1314753" y="3307507"/>
          <a:ext cx="1381459" cy="1381459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shade val="80000"/>
                <a:alpha val="50000"/>
                <a:hueOff val="-42"/>
                <a:satOff val="-285"/>
                <a:lumOff val="3594"/>
                <a:alphaOff val="24000"/>
                <a:shade val="22000"/>
                <a:satMod val="160000"/>
              </a:schemeClr>
              <a:schemeClr val="accent4">
                <a:shade val="80000"/>
                <a:alpha val="50000"/>
                <a:hueOff val="-42"/>
                <a:satOff val="-285"/>
                <a:lumOff val="3594"/>
                <a:alphaOff val="2400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4">
              <a:shade val="80000"/>
              <a:alpha val="50000"/>
              <a:hueOff val="-42"/>
              <a:satOff val="-285"/>
              <a:lumOff val="3594"/>
              <a:alphaOff val="2400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kern="1200" dirty="0">
              <a:solidFill>
                <a:schemeClr val="bg1"/>
              </a:solidFill>
            </a:rPr>
            <a:t>Примања од продаје </a:t>
          </a:r>
          <a:r>
            <a:rPr lang="sr-Cyrl-RS" sz="1300" kern="1200" dirty="0" smtClean="0">
              <a:solidFill>
                <a:schemeClr val="bg1"/>
              </a:solidFill>
            </a:rPr>
            <a:t>имовине   </a:t>
          </a:r>
          <a:r>
            <a:rPr lang="en-US" sz="1300" kern="1200" dirty="0" smtClean="0">
              <a:solidFill>
                <a:schemeClr val="bg1"/>
              </a:solidFill>
              <a:latin typeface="Cambria" pitchFamily="18" charset="0"/>
            </a:rPr>
            <a:t>87</a:t>
          </a:r>
          <a:r>
            <a:rPr lang="sr-Cyrl-RS" sz="1300" kern="1200" dirty="0" smtClean="0">
              <a:solidFill>
                <a:schemeClr val="bg1"/>
              </a:solidFill>
              <a:latin typeface="Cambria" pitchFamily="18" charset="0"/>
            </a:rPr>
            <a:t>.</a:t>
          </a:r>
          <a:r>
            <a:rPr lang="en-US" sz="1300" kern="1200" dirty="0" smtClean="0">
              <a:solidFill>
                <a:schemeClr val="bg1"/>
              </a:solidFill>
              <a:latin typeface="Cambria" pitchFamily="18" charset="0"/>
            </a:rPr>
            <a:t>400</a:t>
          </a:r>
          <a:r>
            <a:rPr lang="sr-Cyrl-RS" sz="1300" kern="1200" dirty="0" smtClean="0">
              <a:solidFill>
                <a:schemeClr val="bg1"/>
              </a:solidFill>
            </a:rPr>
            <a:t>.000 </a:t>
          </a:r>
          <a:r>
            <a:rPr lang="sr-Cyrl-RS" sz="1300" kern="1200" dirty="0" smtClean="0">
              <a:solidFill>
                <a:schemeClr val="bg1"/>
              </a:solidFill>
            </a:rPr>
            <a:t>динара</a:t>
          </a:r>
          <a:endParaRPr lang="en-US" sz="1300" kern="1200" dirty="0">
            <a:solidFill>
              <a:schemeClr val="bg1"/>
            </a:solidFill>
          </a:endParaRPr>
        </a:p>
      </dsp:txBody>
      <dsp:txXfrm>
        <a:off x="1314753" y="3307507"/>
        <a:ext cx="1381459" cy="1381459"/>
      </dsp:txXfrm>
    </dsp:sp>
    <dsp:sp modelId="{FC69A2CE-A671-47B5-8CD8-544465E52E9C}">
      <dsp:nvSpPr>
        <dsp:cNvPr id="0" name=""/>
        <dsp:cNvSpPr/>
      </dsp:nvSpPr>
      <dsp:spPr>
        <a:xfrm>
          <a:off x="810702" y="1147269"/>
          <a:ext cx="1381459" cy="1381473"/>
        </a:xfrm>
        <a:prstGeom prst="ellipse">
          <a:avLst/>
        </a:prstGeom>
        <a:blipFill rotWithShape="0">
          <a:blip xmlns:r="http://schemas.openxmlformats.org/officeDocument/2006/relationships" r:embed="rId1">
            <a:duotone>
              <a:schemeClr val="accent4">
                <a:shade val="80000"/>
                <a:alpha val="50000"/>
                <a:hueOff val="-52"/>
                <a:satOff val="-356"/>
                <a:lumOff val="4493"/>
                <a:alphaOff val="30000"/>
                <a:shade val="22000"/>
                <a:satMod val="160000"/>
              </a:schemeClr>
              <a:schemeClr val="accent4">
                <a:shade val="80000"/>
                <a:alpha val="50000"/>
                <a:hueOff val="-52"/>
                <a:satOff val="-356"/>
                <a:lumOff val="4493"/>
                <a:alphaOff val="3000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4">
              <a:shade val="80000"/>
              <a:alpha val="50000"/>
              <a:hueOff val="-52"/>
              <a:satOff val="-356"/>
              <a:lumOff val="4493"/>
              <a:alphaOff val="3000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Пренета средства из ранијих година</a:t>
          </a:r>
          <a:r>
            <a:rPr lang="sr-Latn-RS" sz="1000" kern="1200" dirty="0">
              <a:solidFill>
                <a:schemeClr val="bg1"/>
              </a:solidFill>
            </a:rPr>
            <a:t> </a:t>
          </a:r>
          <a:r>
            <a:rPr lang="sr-Cyrl-RS" sz="1000" kern="1200" dirty="0" smtClean="0">
              <a:solidFill>
                <a:schemeClr val="bg1"/>
              </a:solidFill>
              <a:latin typeface="+mn-lt"/>
            </a:rPr>
            <a:t>1</a:t>
          </a:r>
          <a:r>
            <a:rPr lang="en-US" sz="1000" kern="1200" dirty="0" smtClean="0">
              <a:solidFill>
                <a:schemeClr val="bg1"/>
              </a:solidFill>
              <a:latin typeface="+mn-lt"/>
            </a:rPr>
            <a:t>13</a:t>
          </a:r>
          <a:r>
            <a:rPr lang="sr-Cyrl-RS" sz="1000" kern="1200" dirty="0" smtClean="0">
              <a:solidFill>
                <a:schemeClr val="bg1"/>
              </a:solidFill>
              <a:latin typeface="+mn-lt"/>
            </a:rPr>
            <a:t>.</a:t>
          </a:r>
          <a:r>
            <a:rPr lang="en-US" sz="1000" kern="1200" dirty="0" smtClean="0">
              <a:solidFill>
                <a:schemeClr val="bg1"/>
              </a:solidFill>
              <a:latin typeface="+mn-lt"/>
            </a:rPr>
            <a:t>487</a:t>
          </a:r>
          <a:r>
            <a:rPr lang="sr-Cyrl-RS" sz="1000" kern="1200" dirty="0" smtClean="0">
              <a:solidFill>
                <a:schemeClr val="bg1"/>
              </a:solidFill>
            </a:rPr>
            <a:t>.000 </a:t>
          </a:r>
          <a:r>
            <a:rPr lang="sr-Cyrl-RS" sz="1000" kern="1200" dirty="0" smtClean="0">
              <a:solidFill>
                <a:schemeClr val="bg1"/>
              </a:solidFill>
            </a:rPr>
            <a:t>динара</a:t>
          </a:r>
          <a:endParaRPr lang="en-US" sz="1000" kern="1200" dirty="0">
            <a:solidFill>
              <a:schemeClr val="bg1"/>
            </a:solidFill>
          </a:endParaRPr>
        </a:p>
      </dsp:txBody>
      <dsp:txXfrm>
        <a:off x="810702" y="1147269"/>
        <a:ext cx="1381459" cy="138147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0" y="52465"/>
          <a:ext cx="2055390" cy="51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Расходи за запослене</a:t>
          </a:r>
          <a:endParaRPr lang="en-US" sz="1600" b="1" kern="1200" dirty="0"/>
        </a:p>
      </dsp:txBody>
      <dsp:txXfrm>
        <a:off x="0" y="52465"/>
        <a:ext cx="2055390" cy="514800"/>
      </dsp:txXfrm>
    </dsp:sp>
    <dsp:sp modelId="{02385D1D-92EB-445D-B736-940004751C79}">
      <dsp:nvSpPr>
        <dsp:cNvPr id="0" name=""/>
        <dsp:cNvSpPr/>
      </dsp:nvSpPr>
      <dsp:spPr>
        <a:xfrm>
          <a:off x="2055390" y="52465"/>
          <a:ext cx="411078" cy="51480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630900" y="52465"/>
          <a:ext cx="5590663" cy="514800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Расходи за запослене </a:t>
          </a:r>
          <a:r>
            <a:rPr lang="sr-Cyrl-RS" sz="1400" kern="1200" dirty="0"/>
            <a:t>представљају све трошкове за запослене, како у управи тако и код буџетских корисника</a:t>
          </a:r>
          <a:endParaRPr lang="en-US" sz="1400" kern="1200" dirty="0"/>
        </a:p>
      </dsp:txBody>
      <dsp:txXfrm>
        <a:off x="2630900" y="52465"/>
        <a:ext cx="5590663" cy="514800"/>
      </dsp:txXfrm>
    </dsp:sp>
    <dsp:sp modelId="{F40D94EA-52E0-4740-A924-EAF350BDF213}">
      <dsp:nvSpPr>
        <dsp:cNvPr id="0" name=""/>
        <dsp:cNvSpPr/>
      </dsp:nvSpPr>
      <dsp:spPr>
        <a:xfrm>
          <a:off x="0" y="705303"/>
          <a:ext cx="2055390" cy="51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Коришћење роба и услуга </a:t>
          </a:r>
          <a:endParaRPr lang="en-US" sz="1600" kern="1200" dirty="0"/>
        </a:p>
      </dsp:txBody>
      <dsp:txXfrm>
        <a:off x="0" y="705303"/>
        <a:ext cx="2055390" cy="514800"/>
      </dsp:txXfrm>
    </dsp:sp>
    <dsp:sp modelId="{0E930D30-96BC-4D43-B65A-EE88C46DBE48}">
      <dsp:nvSpPr>
        <dsp:cNvPr id="0" name=""/>
        <dsp:cNvSpPr/>
      </dsp:nvSpPr>
      <dsp:spPr>
        <a:xfrm>
          <a:off x="2055390" y="624865"/>
          <a:ext cx="411078" cy="675675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630900" y="624865"/>
          <a:ext cx="5590663" cy="675675"/>
        </a:xfrm>
        <a:prstGeom prst="rect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Коришћење роба и услуга </a:t>
          </a:r>
          <a:r>
            <a:rPr lang="sr-Cyrl-RS" sz="1400" kern="1200" dirty="0"/>
            <a:t>обухватају сталне трошкове, путне трошкове, услуге по уговору, специјализоване услуге, трошкове материјала и текуће поправке и одржавање.</a:t>
          </a:r>
          <a:endParaRPr lang="en-US" sz="1400" kern="1200" dirty="0"/>
        </a:p>
      </dsp:txBody>
      <dsp:txXfrm>
        <a:off x="2630900" y="624865"/>
        <a:ext cx="5590663" cy="675675"/>
      </dsp:txXfrm>
    </dsp:sp>
    <dsp:sp modelId="{CCB8139E-CA19-491D-9FCD-6BF28923C725}">
      <dsp:nvSpPr>
        <dsp:cNvPr id="0" name=""/>
        <dsp:cNvSpPr/>
      </dsp:nvSpPr>
      <dsp:spPr>
        <a:xfrm>
          <a:off x="0" y="1535103"/>
          <a:ext cx="2055390" cy="51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Дотације и трансфери</a:t>
          </a:r>
          <a:endParaRPr lang="en-US" sz="1600" b="1" kern="1200" dirty="0"/>
        </a:p>
      </dsp:txBody>
      <dsp:txXfrm>
        <a:off x="0" y="1535103"/>
        <a:ext cx="2055390" cy="514800"/>
      </dsp:txXfrm>
    </dsp:sp>
    <dsp:sp modelId="{14D1633C-A097-4A5A-8269-B04E98857E56}">
      <dsp:nvSpPr>
        <dsp:cNvPr id="0" name=""/>
        <dsp:cNvSpPr/>
      </dsp:nvSpPr>
      <dsp:spPr>
        <a:xfrm>
          <a:off x="2055390" y="1358140"/>
          <a:ext cx="411078" cy="868725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630900" y="1358140"/>
          <a:ext cx="5590663" cy="868725"/>
        </a:xfrm>
        <a:prstGeom prst="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Дотације и трансфери </a:t>
          </a:r>
          <a:r>
            <a:rPr lang="sr-Cyrl-RS" sz="1400" kern="1200" dirty="0"/>
            <a:t>су трошкови које локална самоуправа </a:t>
          </a:r>
          <a:r>
            <a:rPr lang="ru-RU" sz="1400" kern="1200" dirty="0"/>
            <a:t>има за исплату институцијама које су у примарној надлежности централног/покрајинског нивоа</a:t>
          </a:r>
          <a:r>
            <a:rPr lang="sr-Cyrl-RS" sz="1400" kern="1200" dirty="0"/>
            <a:t> као што су школе, центар за социјални рад, дом здравља.</a:t>
          </a:r>
          <a:r>
            <a:rPr lang="en-US" sz="1400" kern="1200" dirty="0"/>
            <a:t> </a:t>
          </a:r>
        </a:p>
      </dsp:txBody>
      <dsp:txXfrm>
        <a:off x="2630900" y="1358140"/>
        <a:ext cx="5590663" cy="868725"/>
      </dsp:txXfrm>
    </dsp:sp>
    <dsp:sp modelId="{9312B733-3AEB-49F6-8245-08553BA2949B}">
      <dsp:nvSpPr>
        <dsp:cNvPr id="0" name=""/>
        <dsp:cNvSpPr/>
      </dsp:nvSpPr>
      <dsp:spPr>
        <a:xfrm>
          <a:off x="0" y="2368615"/>
          <a:ext cx="2055390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Остали расходи</a:t>
          </a:r>
          <a:endParaRPr lang="en-US" sz="1600" b="1" kern="1200" dirty="0"/>
        </a:p>
      </dsp:txBody>
      <dsp:txXfrm>
        <a:off x="0" y="2368615"/>
        <a:ext cx="2055390" cy="316800"/>
      </dsp:txXfrm>
    </dsp:sp>
    <dsp:sp modelId="{435AB433-2559-485A-A03D-C32F36288071}">
      <dsp:nvSpPr>
        <dsp:cNvPr id="0" name=""/>
        <dsp:cNvSpPr/>
      </dsp:nvSpPr>
      <dsp:spPr>
        <a:xfrm>
          <a:off x="2055390" y="2284465"/>
          <a:ext cx="411078" cy="48510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630900" y="2284465"/>
          <a:ext cx="5590663" cy="485100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Остали расходи </a:t>
          </a:r>
          <a:r>
            <a:rPr lang="sr-Cyrl-RS" sz="1400" kern="1200" dirty="0"/>
            <a:t>обухватају дотације невладиним организацијама, порезе, таксе, новчане казне.</a:t>
          </a:r>
          <a:endParaRPr lang="en-US" sz="1400" kern="1200" dirty="0"/>
        </a:p>
      </dsp:txBody>
      <dsp:txXfrm>
        <a:off x="2630900" y="2284465"/>
        <a:ext cx="5590663" cy="485100"/>
      </dsp:txXfrm>
    </dsp:sp>
    <dsp:sp modelId="{EFAACCF6-3A6A-4536-89B0-F0A7C44F6BE1}">
      <dsp:nvSpPr>
        <dsp:cNvPr id="0" name=""/>
        <dsp:cNvSpPr/>
      </dsp:nvSpPr>
      <dsp:spPr>
        <a:xfrm>
          <a:off x="0" y="2911315"/>
          <a:ext cx="2057399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Субвенције</a:t>
          </a:r>
          <a:endParaRPr lang="en-US" sz="1600" b="1" kern="1200" dirty="0"/>
        </a:p>
      </dsp:txBody>
      <dsp:txXfrm>
        <a:off x="0" y="2911315"/>
        <a:ext cx="2057399" cy="316800"/>
      </dsp:txXfrm>
    </dsp:sp>
    <dsp:sp modelId="{6497CA82-45EE-4BD1-AEB4-CC3961FBFB74}">
      <dsp:nvSpPr>
        <dsp:cNvPr id="0" name=""/>
        <dsp:cNvSpPr/>
      </dsp:nvSpPr>
      <dsp:spPr>
        <a:xfrm>
          <a:off x="2057399" y="2827165"/>
          <a:ext cx="411479" cy="48510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633471" y="2827165"/>
          <a:ext cx="5596128" cy="485100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/>
            <a:t>Субвенције</a:t>
          </a:r>
          <a:r>
            <a:rPr lang="ru-RU" sz="1400" kern="1200" dirty="0"/>
            <a:t> сe одобравају за функционисање међумесног превоза и  пољопривредним произвођачима. </a:t>
          </a:r>
          <a:endParaRPr lang="en-US" sz="1400" kern="1200" dirty="0"/>
        </a:p>
      </dsp:txBody>
      <dsp:txXfrm>
        <a:off x="2633471" y="2827165"/>
        <a:ext cx="5596128" cy="485100"/>
      </dsp:txXfrm>
    </dsp:sp>
    <dsp:sp modelId="{939B76D1-BB33-4E50-9ECD-839FB5787B95}">
      <dsp:nvSpPr>
        <dsp:cNvPr id="0" name=""/>
        <dsp:cNvSpPr/>
      </dsp:nvSpPr>
      <dsp:spPr>
        <a:xfrm>
          <a:off x="0" y="3369865"/>
          <a:ext cx="2055390" cy="51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Социјална заштита</a:t>
          </a:r>
          <a:endParaRPr lang="en-US" sz="1600" b="1" kern="1200" dirty="0"/>
        </a:p>
      </dsp:txBody>
      <dsp:txXfrm>
        <a:off x="0" y="3369865"/>
        <a:ext cx="2055390" cy="514800"/>
      </dsp:txXfrm>
    </dsp:sp>
    <dsp:sp modelId="{7845F59F-6101-48DE-ABCC-EC5351843F5B}">
      <dsp:nvSpPr>
        <dsp:cNvPr id="0" name=""/>
        <dsp:cNvSpPr/>
      </dsp:nvSpPr>
      <dsp:spPr>
        <a:xfrm>
          <a:off x="2055390" y="3369865"/>
          <a:ext cx="411078" cy="51480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630900" y="3369865"/>
          <a:ext cx="5590663" cy="51480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/>
            <a:t>Социјална заштита </a:t>
          </a:r>
          <a:r>
            <a:rPr lang="sr-Cyrl-RS" sz="1400" kern="1200" dirty="0"/>
            <a:t>обухвата све трошкове исплате социјалне помоћи за различите категорије грађана.</a:t>
          </a:r>
          <a:endParaRPr lang="en-US" sz="1400" kern="1200" dirty="0"/>
        </a:p>
      </dsp:txBody>
      <dsp:txXfrm>
        <a:off x="2630900" y="3369865"/>
        <a:ext cx="5590663" cy="514800"/>
      </dsp:txXfrm>
    </dsp:sp>
    <dsp:sp modelId="{B471A916-B6F4-4017-A447-E2C98CEE19B9}">
      <dsp:nvSpPr>
        <dsp:cNvPr id="0" name=""/>
        <dsp:cNvSpPr/>
      </dsp:nvSpPr>
      <dsp:spPr>
        <a:xfrm>
          <a:off x="0" y="4169965"/>
          <a:ext cx="2055390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Буџетска резерва</a:t>
          </a:r>
          <a:endParaRPr lang="en-US" sz="1600" b="1" kern="1200" dirty="0"/>
        </a:p>
      </dsp:txBody>
      <dsp:txXfrm>
        <a:off x="0" y="4169965"/>
        <a:ext cx="2055390" cy="316800"/>
      </dsp:txXfrm>
    </dsp:sp>
    <dsp:sp modelId="{7F976215-9D17-4223-A92A-D3302071B429}">
      <dsp:nvSpPr>
        <dsp:cNvPr id="0" name=""/>
        <dsp:cNvSpPr/>
      </dsp:nvSpPr>
      <dsp:spPr>
        <a:xfrm>
          <a:off x="2055390" y="3942265"/>
          <a:ext cx="411078" cy="77220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E7D26-6540-4407-AA35-D081FC05F135}">
      <dsp:nvSpPr>
        <dsp:cNvPr id="0" name=""/>
        <dsp:cNvSpPr/>
      </dsp:nvSpPr>
      <dsp:spPr>
        <a:xfrm>
          <a:off x="2630900" y="3942265"/>
          <a:ext cx="5590663" cy="77220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600" b="1" kern="1200" dirty="0"/>
            <a:t>Буџетска резерва </a:t>
          </a:r>
          <a:r>
            <a:rPr lang="sr-Cyrl-RS" sz="1600" kern="1200" dirty="0"/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sz="1600" kern="1200" dirty="0"/>
        </a:p>
      </dsp:txBody>
      <dsp:txXfrm>
        <a:off x="2630900" y="3942265"/>
        <a:ext cx="5590663" cy="772200"/>
      </dsp:txXfrm>
    </dsp:sp>
    <dsp:sp modelId="{320B77C6-F8A0-4CEB-8B55-79E4A1BAF9E9}">
      <dsp:nvSpPr>
        <dsp:cNvPr id="0" name=""/>
        <dsp:cNvSpPr/>
      </dsp:nvSpPr>
      <dsp:spPr>
        <a:xfrm>
          <a:off x="0" y="4900765"/>
          <a:ext cx="2055390" cy="51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Капитални издаци</a:t>
          </a:r>
          <a:endParaRPr lang="en-US" sz="1600" b="1" kern="1200" dirty="0"/>
        </a:p>
      </dsp:txBody>
      <dsp:txXfrm>
        <a:off x="0" y="4900765"/>
        <a:ext cx="2055390" cy="514800"/>
      </dsp:txXfrm>
    </dsp:sp>
    <dsp:sp modelId="{803A06C6-F698-48F4-A91D-0B2B17EECBA4}">
      <dsp:nvSpPr>
        <dsp:cNvPr id="0" name=""/>
        <dsp:cNvSpPr/>
      </dsp:nvSpPr>
      <dsp:spPr>
        <a:xfrm>
          <a:off x="2055390" y="4772065"/>
          <a:ext cx="411078" cy="772200"/>
        </a:xfrm>
        <a:prstGeom prst="leftBrace">
          <a:avLst>
            <a:gd name="adj1" fmla="val 35000"/>
            <a:gd name="adj2" fmla="val 5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0050D-5592-4FFB-BC24-07DF887B3DF2}">
      <dsp:nvSpPr>
        <dsp:cNvPr id="0" name=""/>
        <dsp:cNvSpPr/>
      </dsp:nvSpPr>
      <dsp:spPr>
        <a:xfrm>
          <a:off x="2630900" y="4772065"/>
          <a:ext cx="5590663" cy="77220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600" b="1" kern="1200" dirty="0"/>
            <a:t>Капитални издаци </a:t>
          </a:r>
          <a:r>
            <a:rPr lang="sr-Cyrl-RS" sz="1600" kern="1200" dirty="0"/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sz="1600" kern="1200" dirty="0"/>
        </a:p>
      </dsp:txBody>
      <dsp:txXfrm>
        <a:off x="2630900" y="4772065"/>
        <a:ext cx="5590663" cy="77220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C884431-F906-455C-AAF5-4FBEC1E13C27}">
      <dsp:nvSpPr>
        <dsp:cNvPr id="0" name=""/>
        <dsp:cNvSpPr/>
      </dsp:nvSpPr>
      <dsp:spPr>
        <a:xfrm>
          <a:off x="2319621" y="525633"/>
          <a:ext cx="3742468" cy="3742468"/>
        </a:xfrm>
        <a:prstGeom prst="blockArc">
          <a:avLst>
            <a:gd name="adj1" fmla="val 13069771"/>
            <a:gd name="adj2" fmla="val 15892869"/>
            <a:gd name="adj3" fmla="val 3431"/>
          </a:avLst>
        </a:prstGeom>
        <a:solidFill>
          <a:schemeClr val="accent3">
            <a:hueOff val="-1414192"/>
            <a:satOff val="6425"/>
            <a:lumOff val="-745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75E5C-DEAA-49FF-9C6A-0DF4C03D040D}">
      <dsp:nvSpPr>
        <dsp:cNvPr id="0" name=""/>
        <dsp:cNvSpPr/>
      </dsp:nvSpPr>
      <dsp:spPr>
        <a:xfrm>
          <a:off x="2146080" y="719170"/>
          <a:ext cx="3742468" cy="3742468"/>
        </a:xfrm>
        <a:prstGeom prst="blockArc">
          <a:avLst>
            <a:gd name="adj1" fmla="val 11148650"/>
            <a:gd name="adj2" fmla="val 13556078"/>
            <a:gd name="adj3" fmla="val 3431"/>
          </a:avLst>
        </a:prstGeom>
        <a:solidFill>
          <a:schemeClr val="accent3">
            <a:hueOff val="-1212165"/>
            <a:satOff val="5507"/>
            <a:lumOff val="-638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FD8D8-F116-4363-8F07-0BDD118D8287}">
      <dsp:nvSpPr>
        <dsp:cNvPr id="0" name=""/>
        <dsp:cNvSpPr/>
      </dsp:nvSpPr>
      <dsp:spPr>
        <a:xfrm>
          <a:off x="2155530" y="532968"/>
          <a:ext cx="3742468" cy="3742468"/>
        </a:xfrm>
        <a:prstGeom prst="blockArc">
          <a:avLst>
            <a:gd name="adj1" fmla="val 8100000"/>
            <a:gd name="adj2" fmla="val 10800000"/>
            <a:gd name="adj3" fmla="val 3431"/>
          </a:avLst>
        </a:prstGeom>
        <a:solidFill>
          <a:schemeClr val="accent3">
            <a:hueOff val="-1010137"/>
            <a:satOff val="4589"/>
            <a:lumOff val="-532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B55A0-D6BC-47A3-92D9-CF0D462CBA3E}">
      <dsp:nvSpPr>
        <dsp:cNvPr id="0" name=""/>
        <dsp:cNvSpPr/>
      </dsp:nvSpPr>
      <dsp:spPr>
        <a:xfrm>
          <a:off x="2134924" y="512683"/>
          <a:ext cx="3742468" cy="3742468"/>
        </a:xfrm>
        <a:prstGeom prst="blockArc">
          <a:avLst>
            <a:gd name="adj1" fmla="val 5309683"/>
            <a:gd name="adj2" fmla="val 8045950"/>
            <a:gd name="adj3" fmla="val 3431"/>
          </a:avLst>
        </a:prstGeom>
        <a:solidFill>
          <a:schemeClr val="accent3">
            <a:hueOff val="-808110"/>
            <a:satOff val="3671"/>
            <a:lumOff val="-42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BC4AA2-7966-4002-8CE2-7479E65C1C79}">
      <dsp:nvSpPr>
        <dsp:cNvPr id="0" name=""/>
        <dsp:cNvSpPr/>
      </dsp:nvSpPr>
      <dsp:spPr>
        <a:xfrm>
          <a:off x="2176780" y="512059"/>
          <a:ext cx="3742468" cy="3742468"/>
        </a:xfrm>
        <a:prstGeom prst="blockArc">
          <a:avLst>
            <a:gd name="adj1" fmla="val 2755725"/>
            <a:gd name="adj2" fmla="val 5387933"/>
            <a:gd name="adj3" fmla="val 3431"/>
          </a:avLst>
        </a:prstGeom>
        <a:solidFill>
          <a:schemeClr val="accent3">
            <a:hueOff val="-606082"/>
            <a:satOff val="2754"/>
            <a:lumOff val="-319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05264-FBF1-4254-AA6E-8DA1048C9EC5}">
      <dsp:nvSpPr>
        <dsp:cNvPr id="0" name=""/>
        <dsp:cNvSpPr/>
      </dsp:nvSpPr>
      <dsp:spPr>
        <a:xfrm>
          <a:off x="2080287" y="612840"/>
          <a:ext cx="3742468" cy="3742468"/>
        </a:xfrm>
        <a:prstGeom prst="blockArc">
          <a:avLst>
            <a:gd name="adj1" fmla="val 118230"/>
            <a:gd name="adj2" fmla="val 2494857"/>
            <a:gd name="adj3" fmla="val 3431"/>
          </a:avLst>
        </a:prstGeom>
        <a:solidFill>
          <a:schemeClr val="accent3">
            <a:hueOff val="-404055"/>
            <a:satOff val="1836"/>
            <a:lumOff val="-212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42F3FF-3AAD-4819-B004-ADDCB69227EB}">
      <dsp:nvSpPr>
        <dsp:cNvPr id="0" name=""/>
        <dsp:cNvSpPr/>
      </dsp:nvSpPr>
      <dsp:spPr>
        <a:xfrm>
          <a:off x="2303417" y="-203954"/>
          <a:ext cx="3742468" cy="3742468"/>
        </a:xfrm>
        <a:prstGeom prst="blockArc">
          <a:avLst>
            <a:gd name="adj1" fmla="val 20472765"/>
            <a:gd name="adj2" fmla="val 1715264"/>
            <a:gd name="adj3" fmla="val 3431"/>
          </a:avLst>
        </a:prstGeom>
        <a:solidFill>
          <a:schemeClr val="accent3">
            <a:hueOff val="-202027"/>
            <a:satOff val="918"/>
            <a:lumOff val="-106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C62812-7B8C-4DB2-9C0D-14651D9AFC46}">
      <dsp:nvSpPr>
        <dsp:cNvPr id="0" name=""/>
        <dsp:cNvSpPr/>
      </dsp:nvSpPr>
      <dsp:spPr>
        <a:xfrm>
          <a:off x="2694198" y="452313"/>
          <a:ext cx="3742468" cy="3742468"/>
        </a:xfrm>
        <a:prstGeom prst="blockArc">
          <a:avLst>
            <a:gd name="adj1" fmla="val 15178129"/>
            <a:gd name="adj2" fmla="val 19034582"/>
            <a:gd name="adj3" fmla="val 3431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436B1-B652-4794-B4F4-4850647DACEB}">
      <dsp:nvSpPr>
        <dsp:cNvPr id="0" name=""/>
        <dsp:cNvSpPr/>
      </dsp:nvSpPr>
      <dsp:spPr>
        <a:xfrm>
          <a:off x="3187808" y="1544463"/>
          <a:ext cx="1677913" cy="171947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bg1"/>
              </a:solidFill>
            </a:rPr>
            <a:t>Укупни расходи и </a:t>
          </a:r>
          <a:r>
            <a:rPr lang="sr-Cyrl-RS" sz="1400" kern="1200" dirty="0" smtClean="0">
              <a:solidFill>
                <a:schemeClr val="bg1"/>
              </a:solidFill>
            </a:rPr>
            <a:t>издаци </a:t>
          </a:r>
          <a:r>
            <a:rPr lang="sr-Cyrl-RS" sz="1400" kern="1200" dirty="0" smtClean="0">
              <a:solidFill>
                <a:schemeClr val="bg1"/>
              </a:solidFill>
            </a:rPr>
            <a:t>1.</a:t>
          </a:r>
          <a:r>
            <a:rPr lang="en-US" sz="1400" kern="1200" dirty="0" smtClean="0">
              <a:solidFill>
                <a:schemeClr val="bg1"/>
              </a:solidFill>
              <a:latin typeface="Cambria" pitchFamily="18" charset="0"/>
            </a:rPr>
            <a:t>662</a:t>
          </a:r>
          <a:r>
            <a:rPr lang="sr-Cyrl-RS" sz="1400" kern="1200" dirty="0" smtClean="0">
              <a:solidFill>
                <a:schemeClr val="bg1"/>
              </a:solidFill>
            </a:rPr>
            <a:t>.</a:t>
          </a:r>
          <a:r>
            <a:rPr lang="en-US" sz="1400" kern="1200" dirty="0" smtClean="0">
              <a:solidFill>
                <a:schemeClr val="bg1"/>
              </a:solidFill>
              <a:latin typeface="Cambria" pitchFamily="18" charset="0"/>
            </a:rPr>
            <a:t>158</a:t>
          </a:r>
          <a:r>
            <a:rPr lang="sr-Cyrl-RS" sz="1400" kern="1200" dirty="0" smtClean="0">
              <a:solidFill>
                <a:schemeClr val="bg1"/>
              </a:solidFill>
            </a:rPr>
            <a:t>.000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3187808" y="1544463"/>
        <a:ext cx="1677913" cy="1719478"/>
      </dsp:txXfrm>
    </dsp:sp>
    <dsp:sp modelId="{73F305AC-CFDC-45B1-8AB8-6FABD1C99179}">
      <dsp:nvSpPr>
        <dsp:cNvPr id="0" name=""/>
        <dsp:cNvSpPr/>
      </dsp:nvSpPr>
      <dsp:spPr>
        <a:xfrm>
          <a:off x="3225752" y="-264941"/>
          <a:ext cx="1602025" cy="166002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chemeClr val="bg1"/>
              </a:solidFill>
            </a:rPr>
            <a:t>Коришћење роба и </a:t>
          </a:r>
          <a:r>
            <a:rPr lang="ru-RU" sz="1200" kern="1200" dirty="0" smtClean="0">
              <a:solidFill>
                <a:schemeClr val="bg1"/>
              </a:solidFill>
            </a:rPr>
            <a:t>услуга </a:t>
          </a:r>
          <a:r>
            <a:rPr lang="en-US" sz="1200" kern="1200" dirty="0" smtClean="0">
              <a:solidFill>
                <a:schemeClr val="bg1"/>
              </a:solidFill>
            </a:rPr>
            <a:t>593</a:t>
          </a:r>
          <a:r>
            <a:rPr lang="ru-RU" sz="1200" kern="1200" dirty="0" smtClean="0">
              <a:solidFill>
                <a:schemeClr val="bg1"/>
              </a:solidFill>
            </a:rPr>
            <a:t>.</a:t>
          </a:r>
          <a:r>
            <a:rPr lang="en-US" sz="1200" kern="1200" dirty="0" smtClean="0">
              <a:solidFill>
                <a:schemeClr val="bg1"/>
              </a:solidFill>
            </a:rPr>
            <a:t>005</a:t>
          </a:r>
          <a:r>
            <a:rPr lang="ru-RU" sz="1200" kern="1200" dirty="0" smtClean="0">
              <a:solidFill>
                <a:schemeClr val="bg1"/>
              </a:solidFill>
            </a:rPr>
            <a:t>.000 </a:t>
          </a:r>
          <a:r>
            <a:rPr lang="ru-RU" sz="1200" kern="1200" dirty="0" smtClean="0">
              <a:solidFill>
                <a:schemeClr val="bg1"/>
              </a:solidFill>
            </a:rPr>
            <a:t>динара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3225752" y="-264941"/>
        <a:ext cx="1602025" cy="1660020"/>
      </dsp:txXfrm>
    </dsp:sp>
    <dsp:sp modelId="{A14630AA-C1BD-4A7E-B665-0A7C9B6C19C9}">
      <dsp:nvSpPr>
        <dsp:cNvPr id="0" name=""/>
        <dsp:cNvSpPr/>
      </dsp:nvSpPr>
      <dsp:spPr>
        <a:xfrm>
          <a:off x="5278867" y="383128"/>
          <a:ext cx="1273863" cy="1383699"/>
        </a:xfrm>
        <a:prstGeom prst="ellipse">
          <a:avLst/>
        </a:prstGeom>
        <a:solidFill>
          <a:schemeClr val="accent3">
            <a:hueOff val="-202027"/>
            <a:satOff val="918"/>
            <a:lumOff val="-10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>
              <a:solidFill>
                <a:schemeClr val="bg1"/>
              </a:solidFill>
            </a:rPr>
            <a:t>Дотације и трансфери </a:t>
          </a:r>
          <a:r>
            <a:rPr lang="sr-Cyrl-RS" sz="1200" kern="1200" dirty="0" smtClean="0">
              <a:solidFill>
                <a:schemeClr val="bg1"/>
              </a:solidFill>
            </a:rPr>
            <a:t> </a:t>
          </a:r>
          <a:r>
            <a:rPr lang="sr-Cyrl-RS" sz="1200" kern="1200" dirty="0" smtClean="0">
              <a:solidFill>
                <a:schemeClr val="bg1"/>
              </a:solidFill>
            </a:rPr>
            <a:t>19</a:t>
          </a:r>
          <a:r>
            <a:rPr lang="en-US" sz="1200" kern="1200" dirty="0" smtClean="0">
              <a:solidFill>
                <a:schemeClr val="bg1"/>
              </a:solidFill>
            </a:rPr>
            <a:t>6</a:t>
          </a:r>
          <a:r>
            <a:rPr lang="sr-Cyrl-RS" sz="1200" kern="1200" dirty="0" smtClean="0">
              <a:solidFill>
                <a:schemeClr val="bg1"/>
              </a:solidFill>
            </a:rPr>
            <a:t>.</a:t>
          </a:r>
          <a:r>
            <a:rPr lang="en-US" sz="1200" kern="1200" dirty="0" smtClean="0">
              <a:solidFill>
                <a:schemeClr val="bg1"/>
              </a:solidFill>
            </a:rPr>
            <a:t>820</a:t>
          </a:r>
          <a:r>
            <a:rPr lang="sr-Cyrl-RS" sz="1200" kern="1200" dirty="0" smtClean="0">
              <a:solidFill>
                <a:schemeClr val="bg1"/>
              </a:solidFill>
            </a:rPr>
            <a:t>.000 </a:t>
          </a:r>
          <a:r>
            <a:rPr lang="sr-Cyrl-RS" sz="1200" kern="1200" dirty="0" smtClean="0">
              <a:solidFill>
                <a:schemeClr val="bg1"/>
              </a:solidFill>
            </a:rPr>
            <a:t>динара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5278867" y="383128"/>
        <a:ext cx="1273863" cy="1383699"/>
      </dsp:txXfrm>
    </dsp:sp>
    <dsp:sp modelId="{E43F7264-94BE-4E7E-8A98-A0D70BB3AF06}">
      <dsp:nvSpPr>
        <dsp:cNvPr id="0" name=""/>
        <dsp:cNvSpPr/>
      </dsp:nvSpPr>
      <dsp:spPr>
        <a:xfrm>
          <a:off x="5112560" y="2007707"/>
          <a:ext cx="1354015" cy="1079210"/>
        </a:xfrm>
        <a:prstGeom prst="ellipse">
          <a:avLst/>
        </a:prstGeom>
        <a:solidFill>
          <a:schemeClr val="accent3">
            <a:hueOff val="-404055"/>
            <a:satOff val="1836"/>
            <a:lumOff val="-21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>
              <a:solidFill>
                <a:schemeClr val="bg1"/>
              </a:solidFill>
            </a:rPr>
            <a:t>Расходи за запослене </a:t>
          </a:r>
          <a:r>
            <a:rPr lang="en-US" sz="1200" kern="1200" dirty="0" smtClean="0">
              <a:solidFill>
                <a:schemeClr val="bg1"/>
              </a:solidFill>
            </a:rPr>
            <a:t>343</a:t>
          </a:r>
          <a:r>
            <a:rPr lang="sr-Cyrl-RS" sz="1200" kern="1200" dirty="0" smtClean="0">
              <a:solidFill>
                <a:schemeClr val="bg1"/>
              </a:solidFill>
            </a:rPr>
            <a:t>.</a:t>
          </a:r>
          <a:r>
            <a:rPr lang="en-US" sz="1200" kern="1200" dirty="0" smtClean="0">
              <a:solidFill>
                <a:schemeClr val="bg1"/>
              </a:solidFill>
            </a:rPr>
            <a:t>523</a:t>
          </a:r>
          <a:r>
            <a:rPr lang="sr-Cyrl-RS" sz="1200" kern="1200" dirty="0" smtClean="0">
              <a:solidFill>
                <a:schemeClr val="bg1"/>
              </a:solidFill>
            </a:rPr>
            <a:t>.000 </a:t>
          </a:r>
          <a:r>
            <a:rPr lang="sr-Cyrl-RS" sz="1200" kern="1200" dirty="0" smtClean="0">
              <a:solidFill>
                <a:schemeClr val="bg1"/>
              </a:solidFill>
            </a:rPr>
            <a:t>динара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5112560" y="2007707"/>
        <a:ext cx="1354015" cy="1079210"/>
      </dsp:txXfrm>
    </dsp:sp>
    <dsp:sp modelId="{115526CD-270E-4C52-A164-15F2B6F9FE39}">
      <dsp:nvSpPr>
        <dsp:cNvPr id="0" name=""/>
        <dsp:cNvSpPr/>
      </dsp:nvSpPr>
      <dsp:spPr>
        <a:xfrm>
          <a:off x="4605784" y="3097369"/>
          <a:ext cx="1442888" cy="1214593"/>
        </a:xfrm>
        <a:prstGeom prst="ellipse">
          <a:avLst/>
        </a:prstGeom>
        <a:solidFill>
          <a:schemeClr val="accent3">
            <a:hueOff val="-606082"/>
            <a:satOff val="2754"/>
            <a:lumOff val="-31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>
              <a:solidFill>
                <a:schemeClr val="bg1"/>
              </a:solidFill>
            </a:rPr>
            <a:t>Социјална </a:t>
          </a:r>
          <a:r>
            <a:rPr lang="sr-Cyrl-RS" sz="1200" kern="1200" dirty="0" smtClean="0">
              <a:solidFill>
                <a:schemeClr val="bg1"/>
              </a:solidFill>
            </a:rPr>
            <a:t>помоћ </a:t>
          </a:r>
          <a:r>
            <a:rPr lang="en-US" sz="1200" kern="1200" dirty="0" smtClean="0">
              <a:solidFill>
                <a:schemeClr val="bg1"/>
              </a:solidFill>
            </a:rPr>
            <a:t>41</a:t>
          </a:r>
          <a:r>
            <a:rPr lang="sr-Cyrl-RS" sz="1200" kern="1200" dirty="0" smtClean="0">
              <a:solidFill>
                <a:schemeClr val="bg1"/>
              </a:solidFill>
            </a:rPr>
            <a:t>.</a:t>
          </a:r>
          <a:r>
            <a:rPr lang="en-US" sz="1200" kern="1200" dirty="0" smtClean="0">
              <a:solidFill>
                <a:schemeClr val="bg1"/>
              </a:solidFill>
            </a:rPr>
            <a:t>564</a:t>
          </a:r>
          <a:r>
            <a:rPr lang="sr-Cyrl-RS" sz="1200" kern="1200" dirty="0" smtClean="0">
              <a:solidFill>
                <a:schemeClr val="bg1"/>
              </a:solidFill>
            </a:rPr>
            <a:t>.000 </a:t>
          </a:r>
          <a:r>
            <a:rPr lang="sr-Cyrl-RS" sz="1200" kern="1200" dirty="0">
              <a:solidFill>
                <a:schemeClr val="bg1"/>
              </a:solidFill>
            </a:rPr>
            <a:t>динара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4605784" y="3097369"/>
        <a:ext cx="1442888" cy="1214593"/>
      </dsp:txXfrm>
    </dsp:sp>
    <dsp:sp modelId="{5101AD7C-EA94-402A-A388-0FD916639D60}">
      <dsp:nvSpPr>
        <dsp:cNvPr id="0" name=""/>
        <dsp:cNvSpPr/>
      </dsp:nvSpPr>
      <dsp:spPr>
        <a:xfrm>
          <a:off x="3356414" y="3628811"/>
          <a:ext cx="1396111" cy="1187210"/>
        </a:xfrm>
        <a:prstGeom prst="ellipse">
          <a:avLst/>
        </a:prstGeom>
        <a:solidFill>
          <a:schemeClr val="accent3">
            <a:hueOff val="-808110"/>
            <a:satOff val="3671"/>
            <a:lumOff val="-42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>
              <a:solidFill>
                <a:schemeClr val="bg1"/>
              </a:solidFill>
            </a:rPr>
            <a:t>Субвенције </a:t>
          </a:r>
          <a:r>
            <a:rPr lang="sr-Cyrl-RS" sz="1200" kern="1200" dirty="0" smtClean="0">
              <a:solidFill>
                <a:schemeClr val="bg1"/>
              </a:solidFill>
            </a:rPr>
            <a:t>5</a:t>
          </a:r>
          <a:r>
            <a:rPr lang="en-US" sz="1200" kern="1200" dirty="0" smtClean="0">
              <a:solidFill>
                <a:schemeClr val="bg1"/>
              </a:solidFill>
            </a:rPr>
            <a:t>8</a:t>
          </a:r>
          <a:r>
            <a:rPr lang="sr-Cyrl-RS" sz="1200" kern="1200" dirty="0" smtClean="0">
              <a:solidFill>
                <a:schemeClr val="bg1"/>
              </a:solidFill>
            </a:rPr>
            <a:t>.</a:t>
          </a:r>
          <a:r>
            <a:rPr lang="en-US" sz="1200" kern="1200" dirty="0" smtClean="0">
              <a:solidFill>
                <a:schemeClr val="bg1"/>
              </a:solidFill>
            </a:rPr>
            <a:t>810</a:t>
          </a:r>
          <a:r>
            <a:rPr lang="sr-Cyrl-RS" sz="1200" kern="1200" dirty="0" smtClean="0">
              <a:solidFill>
                <a:schemeClr val="bg1"/>
              </a:solidFill>
            </a:rPr>
            <a:t>.000 </a:t>
          </a:r>
          <a:r>
            <a:rPr lang="sr-Cyrl-RS" sz="1200" kern="1200" dirty="0" smtClean="0">
              <a:solidFill>
                <a:schemeClr val="bg1"/>
              </a:solidFill>
            </a:rPr>
            <a:t>динара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3356414" y="3628811"/>
        <a:ext cx="1396111" cy="1187210"/>
      </dsp:txXfrm>
    </dsp:sp>
    <dsp:sp modelId="{D19ADD6D-9F0A-4766-B637-BB2D5495A9BB}">
      <dsp:nvSpPr>
        <dsp:cNvPr id="0" name=""/>
        <dsp:cNvSpPr/>
      </dsp:nvSpPr>
      <dsp:spPr>
        <a:xfrm>
          <a:off x="1944218" y="3137771"/>
          <a:ext cx="1564165" cy="1133790"/>
        </a:xfrm>
        <a:prstGeom prst="ellipse">
          <a:avLst/>
        </a:prstGeom>
        <a:solidFill>
          <a:schemeClr val="accent3">
            <a:hueOff val="-1010137"/>
            <a:satOff val="4589"/>
            <a:lumOff val="-53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>
              <a:solidFill>
                <a:schemeClr val="bg1"/>
              </a:solidFill>
            </a:rPr>
            <a:t>Остали расходи </a:t>
          </a:r>
          <a:r>
            <a:rPr lang="sr-Cyrl-RS" sz="1200" kern="1200" dirty="0" smtClean="0">
              <a:solidFill>
                <a:schemeClr val="bg1"/>
              </a:solidFill>
            </a:rPr>
            <a:t>5</a:t>
          </a:r>
          <a:r>
            <a:rPr lang="en-US" sz="1200" kern="1200" dirty="0" smtClean="0">
              <a:solidFill>
                <a:schemeClr val="bg1"/>
              </a:solidFill>
              <a:latin typeface="Cambria" pitchFamily="18" charset="0"/>
            </a:rPr>
            <a:t>6</a:t>
          </a:r>
          <a:r>
            <a:rPr lang="sr-Cyrl-RS" sz="1200" kern="1200" dirty="0" smtClean="0">
              <a:solidFill>
                <a:schemeClr val="bg1"/>
              </a:solidFill>
            </a:rPr>
            <a:t>.</a:t>
          </a:r>
          <a:r>
            <a:rPr lang="en-US" sz="1200" kern="1200" dirty="0" smtClean="0">
              <a:solidFill>
                <a:schemeClr val="bg1"/>
              </a:solidFill>
              <a:latin typeface="Cambria" pitchFamily="18" charset="0"/>
            </a:rPr>
            <a:t>095</a:t>
          </a:r>
          <a:r>
            <a:rPr lang="sr-Cyrl-RS" sz="1200" kern="1200" dirty="0" smtClean="0">
              <a:solidFill>
                <a:schemeClr val="bg1"/>
              </a:solidFill>
            </a:rPr>
            <a:t>.000 </a:t>
          </a:r>
          <a:r>
            <a:rPr lang="sr-Cyrl-RS" sz="1200" kern="1200" dirty="0" smtClean="0">
              <a:solidFill>
                <a:schemeClr val="bg1"/>
              </a:solidFill>
            </a:rPr>
            <a:t>динара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1944218" y="3137771"/>
        <a:ext cx="1564165" cy="1133790"/>
      </dsp:txXfrm>
    </dsp:sp>
    <dsp:sp modelId="{4F05B281-B6DB-45BB-A427-1BF92AADC139}">
      <dsp:nvSpPr>
        <dsp:cNvPr id="0" name=""/>
        <dsp:cNvSpPr/>
      </dsp:nvSpPr>
      <dsp:spPr>
        <a:xfrm>
          <a:off x="1686692" y="1844703"/>
          <a:ext cx="1001875" cy="1118997"/>
        </a:xfrm>
        <a:prstGeom prst="ellipse">
          <a:avLst/>
        </a:prstGeom>
        <a:solidFill>
          <a:schemeClr val="accent3">
            <a:hueOff val="-1212165"/>
            <a:satOff val="5507"/>
            <a:lumOff val="-638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>
              <a:solidFill>
                <a:schemeClr val="bg1"/>
              </a:solidFill>
            </a:rPr>
            <a:t>Средства резерве </a:t>
          </a:r>
          <a:r>
            <a:rPr lang="sr-Cyrl-RS" sz="1100" kern="1200" dirty="0" smtClean="0">
              <a:solidFill>
                <a:schemeClr val="bg1"/>
              </a:solidFill>
            </a:rPr>
            <a:t> 12.000.000</a:t>
          </a:r>
          <a:endParaRPr lang="en-US" sz="1100" kern="1200" dirty="0">
            <a:solidFill>
              <a:schemeClr val="bg1"/>
            </a:solidFill>
          </a:endParaRPr>
        </a:p>
      </dsp:txBody>
      <dsp:txXfrm>
        <a:off x="1686692" y="1844703"/>
        <a:ext cx="1001875" cy="1118997"/>
      </dsp:txXfrm>
    </dsp:sp>
    <dsp:sp modelId="{2D6C03BD-4023-431E-84F6-C080A9961C8A}">
      <dsp:nvSpPr>
        <dsp:cNvPr id="0" name=""/>
        <dsp:cNvSpPr/>
      </dsp:nvSpPr>
      <dsp:spPr>
        <a:xfrm>
          <a:off x="2138014" y="527144"/>
          <a:ext cx="1200442" cy="1483513"/>
        </a:xfrm>
        <a:prstGeom prst="ellipse">
          <a:avLst/>
        </a:prstGeom>
        <a:solidFill>
          <a:schemeClr val="accent3">
            <a:hueOff val="-1414192"/>
            <a:satOff val="6425"/>
            <a:lumOff val="-7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200" kern="1200" dirty="0">
              <a:solidFill>
                <a:schemeClr val="bg1"/>
              </a:solidFill>
            </a:rPr>
            <a:t>Капитални издаци </a:t>
          </a:r>
          <a:r>
            <a:rPr lang="sr-Cyrl-RS" sz="1200" kern="1200" dirty="0" smtClean="0">
              <a:solidFill>
                <a:schemeClr val="bg1"/>
              </a:solidFill>
            </a:rPr>
            <a:t> </a:t>
          </a:r>
          <a:r>
            <a:rPr lang="en-US" sz="1200" kern="1200" dirty="0" smtClean="0">
              <a:solidFill>
                <a:schemeClr val="bg1"/>
              </a:solidFill>
            </a:rPr>
            <a:t>319</a:t>
          </a:r>
          <a:r>
            <a:rPr lang="sr-Cyrl-RS" sz="1200" kern="1200" dirty="0" smtClean="0">
              <a:solidFill>
                <a:schemeClr val="bg1"/>
              </a:solidFill>
            </a:rPr>
            <a:t>.</a:t>
          </a:r>
          <a:r>
            <a:rPr lang="en-US" sz="1200" kern="1200" dirty="0" smtClean="0">
              <a:solidFill>
                <a:schemeClr val="bg1"/>
              </a:solidFill>
            </a:rPr>
            <a:t>728</a:t>
          </a:r>
          <a:r>
            <a:rPr lang="sr-Cyrl-RS" sz="1200" kern="1200" dirty="0" smtClean="0">
              <a:solidFill>
                <a:schemeClr val="bg1"/>
              </a:solidFill>
            </a:rPr>
            <a:t>.000динара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2138014" y="527144"/>
        <a:ext cx="1200442" cy="14835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776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pPr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pPr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pPr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0540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pPr/>
              <a:t>1/12/2021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pPr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pPr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pPr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pPr/>
              <a:t>1/12/2021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pPr/>
              <a:t>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pPr/>
              <a:t>1/12/2021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pPr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31744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pPr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pPr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pPr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pPr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pPr/>
              <a:t>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10540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pPr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pPr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pPr/>
              <a:t>1/12/2021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pPr/>
              <a:t>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pPr/>
              <a:t>1/12/2021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pPr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pPr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pPr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6177A51-6661-464F-AF3F-5F9E5897B61D}" type="datetime1">
              <a:rPr lang="en-US" smtClean="0"/>
              <a:pPr/>
              <a:t>1/12/2021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cej.rs/" TargetMode="Externa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3.xml"/><Relationship Id="rId7" Type="http://schemas.openxmlformats.org/officeDocument/2006/relationships/image" Target="../media/image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/>
          <a:lstStyle/>
          <a:p>
            <a:r>
              <a:rPr lang="sr-Cyrl-RS" dirty="0"/>
              <a:t>ВОДИЧ КРОЗ </a:t>
            </a:r>
            <a:r>
              <a:rPr lang="sr-Cyrl-RS" dirty="0" smtClean="0"/>
              <a:t>ОДЛУКУ </a:t>
            </a:r>
            <a:r>
              <a:rPr lang="sr-Cyrl-RS" dirty="0"/>
              <a:t>О БУЏЕТУ за </a:t>
            </a:r>
            <a:r>
              <a:rPr lang="sr-Cyrl-RS" dirty="0" smtClean="0"/>
              <a:t>202</a:t>
            </a:r>
            <a:r>
              <a:rPr lang="en-US" dirty="0" smtClean="0">
                <a:latin typeface="Cambria" pitchFamily="18" charset="0"/>
              </a:rPr>
              <a:t>1</a:t>
            </a:r>
            <a:r>
              <a:rPr lang="sr-Cyrl-RS" dirty="0" smtClean="0"/>
              <a:t>.годину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81260"/>
            <a:ext cx="7772400" cy="1470025"/>
          </a:xfrm>
        </p:spPr>
        <p:txBody>
          <a:bodyPr>
            <a:normAutofit/>
          </a:bodyPr>
          <a:lstStyle/>
          <a:p>
            <a:r>
              <a:rPr lang="sr-Cyrl-RS" dirty="0" smtClean="0"/>
              <a:t>Општина Бечеј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7" name="Picture 6" descr="Bečej_GRB_201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0"/>
            <a:ext cx="1916832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42155704"/>
      </p:ext>
    </p:extLst>
  </p:cSld>
  <p:clrMapOvr>
    <a:masterClrMapping/>
  </p:clrMapOvr>
  <p:extLst mod="1">
    <p:ext uri="{E180D4A7-C9FB-4DFB-919C-405C955672EB}">
      <p14:showEvtLst xmlns:p14="http://schemas.microsoft.com/office/powerpoint/2010/main" xmlns="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457200" y="1387574"/>
            <a:ext cx="8229600" cy="5065762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sr-Cyrl-RS" sz="1600" dirty="0"/>
              <a:t>	Буџет мора бити у равнотежи, што значи да расходи морају одговарати приходима. Укупни планирани расходи и издаци за </a:t>
            </a:r>
            <a:r>
              <a:rPr lang="sr-Cyrl-RS" sz="1600" dirty="0" smtClean="0"/>
              <a:t>202</a:t>
            </a:r>
            <a:r>
              <a:rPr lang="en-US" sz="1600" dirty="0" smtClean="0"/>
              <a:t>1</a:t>
            </a:r>
            <a:r>
              <a:rPr lang="sr-Cyrl-RS" sz="1600" dirty="0" smtClean="0"/>
              <a:t>.годину </a:t>
            </a:r>
            <a:r>
              <a:rPr lang="sr-Cyrl-RS" sz="1600" dirty="0"/>
              <a:t>у </a:t>
            </a:r>
            <a:r>
              <a:rPr lang="sr-Cyrl-RS" sz="1600" dirty="0" smtClean="0"/>
              <a:t>Одлуке </a:t>
            </a:r>
            <a:r>
              <a:rPr lang="sr-Cyrl-RS" sz="1600" dirty="0"/>
              <a:t>о буџету 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РАСХОДИ </a:t>
            </a:r>
            <a:r>
              <a:rPr lang="sr-Cyrl-RS" sz="1600" dirty="0"/>
              <a:t>Расходи представљају све трошкове </a:t>
            </a:r>
            <a:r>
              <a:rPr lang="sr-Cyrl-RS" sz="1600" dirty="0" smtClean="0"/>
              <a:t>општине </a:t>
            </a:r>
            <a:r>
              <a:rPr lang="sr-Cyrl-RS" sz="1600" dirty="0"/>
              <a:t>за плате буџетских корисника, набавку роба и услуга, субвенције, дотације и трансфере, социјалну помоћ и остале трошкове које </a:t>
            </a:r>
            <a:r>
              <a:rPr lang="sr-Cyrl-RS" sz="1600" dirty="0" smtClean="0"/>
              <a:t>општина </a:t>
            </a:r>
            <a:r>
              <a:rPr lang="sr-Cyrl-RS" sz="1600" dirty="0"/>
              <a:t>обезбеђује без директне и непосредне накнаде. </a:t>
            </a:r>
            <a:endParaRPr lang="vi-VN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ИЗДАЦИ</a:t>
            </a:r>
            <a:r>
              <a:rPr lang="sr-Cyrl-RS" sz="16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600" dirty="0"/>
              <a:t>e</a:t>
            </a:r>
            <a:r>
              <a:rPr lang="sr-Cyrl-RS" sz="16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600" b="1" dirty="0"/>
              <a:t>РАСХОДИ И ИЗДАЦИ </a:t>
            </a:r>
            <a:r>
              <a:rPr lang="sr-Cyrl-RS" sz="1600" dirty="0"/>
              <a:t>морају се исказивати на законом прописан начин, односно морају се исказивати: по </a:t>
            </a:r>
            <a:r>
              <a:rPr lang="sr-Cyrl-RS" sz="1600" i="1" dirty="0"/>
              <a:t>програмима</a:t>
            </a:r>
            <a:r>
              <a:rPr lang="sr-Cyrl-RS" sz="1600" dirty="0"/>
              <a:t> који показују колико се троши за извршавање основних надлежности и стратешких циљева града; по </a:t>
            </a:r>
            <a:r>
              <a:rPr lang="sr-Cyrl-RS" sz="1600" i="1" dirty="0"/>
              <a:t>основној намени </a:t>
            </a:r>
            <a:r>
              <a:rPr lang="sr-Cyrl-RS" sz="1600" dirty="0"/>
              <a:t>која показује за коју врсту трошка се средства издвајају; по </a:t>
            </a:r>
            <a:r>
              <a:rPr lang="sr-Cyrl-RS" sz="1600" i="1" dirty="0"/>
              <a:t>функцији</a:t>
            </a:r>
            <a:r>
              <a:rPr lang="sr-Cyrl-RS" sz="1600" dirty="0"/>
              <a:t> која показује функционалну намену за одређену област и по </a:t>
            </a:r>
            <a:r>
              <a:rPr lang="sr-Cyrl-RS" sz="1600" i="1" dirty="0"/>
              <a:t>корисницима буџета </a:t>
            </a:r>
            <a:r>
              <a:rPr lang="sr-Cyrl-RS" sz="1600" dirty="0"/>
              <a:t>што показује организацију рада </a:t>
            </a:r>
            <a:r>
              <a:rPr lang="sr-Cyrl-RS" sz="1600" dirty="0" smtClean="0"/>
              <a:t>општине</a:t>
            </a:r>
            <a:r>
              <a:rPr lang="sr-Cyrl-RS" sz="1600" dirty="0"/>
              <a:t>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=""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204864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1.</a:t>
            </a:r>
            <a:r>
              <a:rPr lang="en-US" b="1" dirty="0" smtClean="0">
                <a:latin typeface="Cambria" pitchFamily="18" charset="0"/>
              </a:rPr>
              <a:t>662</a:t>
            </a:r>
            <a:r>
              <a:rPr lang="sr-Cyrl-RS" b="1" dirty="0" smtClean="0"/>
              <a:t>.</a:t>
            </a:r>
            <a:r>
              <a:rPr lang="en-US" b="1" dirty="0" smtClean="0">
                <a:latin typeface="Cambria" pitchFamily="18" charset="0"/>
              </a:rPr>
              <a:t>158</a:t>
            </a:r>
            <a:r>
              <a:rPr lang="sr-Cyrl-RS" b="1" dirty="0" smtClean="0"/>
              <a:t>.000,00 </a:t>
            </a:r>
            <a:r>
              <a:rPr lang="sr-Cyrl-RS" b="1" dirty="0" smtClean="0"/>
              <a:t>динара</a:t>
            </a:r>
            <a:endParaRPr lang="sr-Latn-R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Шта су расходи и издаци буџета?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26644517"/>
              </p:ext>
            </p:extLst>
          </p:nvPr>
        </p:nvGraphicFramePr>
        <p:xfrm>
          <a:off x="539552" y="1108325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220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пројектованих расхода и издатака буџета за </a:t>
            </a:r>
            <a:r>
              <a:rPr lang="sr-Cyrl-RS" sz="3000" b="1" dirty="0" smtClean="0"/>
              <a:t>202</a:t>
            </a:r>
            <a:r>
              <a:rPr lang="en-US" sz="3000" b="1" dirty="0" smtClean="0">
                <a:latin typeface="Cambria" pitchFamily="18" charset="0"/>
              </a:rPr>
              <a:t>1</a:t>
            </a:r>
            <a:r>
              <a:rPr lang="sr-Cyrl-RS" sz="3000" b="1" dirty="0" smtClean="0"/>
              <a:t>.годину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834872252"/>
              </p:ext>
            </p:extLst>
          </p:nvPr>
        </p:nvGraphicFramePr>
        <p:xfrm>
          <a:off x="539552" y="1556792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651549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Планирани 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400800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68579076"/>
              </p:ext>
            </p:extLst>
          </p:nvPr>
        </p:nvGraphicFramePr>
        <p:xfrm>
          <a:off x="179512" y="935349"/>
          <a:ext cx="8749480" cy="5402574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5713090">
                  <a:extLst>
                    <a:ext uri="{9D8B030D-6E8A-4147-A177-3AD203B41FA5}">
                      <a16:colId xmlns="" xmlns:a16="http://schemas.microsoft.com/office/drawing/2014/main" val="1754900752"/>
                    </a:ext>
                  </a:extLst>
                </a:gridCol>
                <a:gridCol w="3036390">
                  <a:extLst>
                    <a:ext uri="{9D8B030D-6E8A-4147-A177-3AD203B41FA5}">
                      <a16:colId xmlns="" xmlns:a16="http://schemas.microsoft.com/office/drawing/2014/main" val="826029379"/>
                    </a:ext>
                  </a:extLst>
                </a:gridCol>
              </a:tblGrid>
              <a:tr h="648246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Назив 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Нацрта Одлуке о буџету за </a:t>
                      </a:r>
                      <a:r>
                        <a:rPr lang="sr-Cyrl-RS" sz="1200" dirty="0" smtClean="0"/>
                        <a:t>202</a:t>
                      </a:r>
                      <a:r>
                        <a:rPr lang="en-US" sz="1200" dirty="0" smtClean="0">
                          <a:latin typeface="Cambria" pitchFamily="18" charset="0"/>
                        </a:rPr>
                        <a:t>1</a:t>
                      </a:r>
                      <a:r>
                        <a:rPr lang="sr-Cyrl-RS" sz="1200" dirty="0" smtClean="0"/>
                        <a:t>.годину  </a:t>
                      </a:r>
                      <a:r>
                        <a:rPr lang="sr-Cyrl-RS" sz="1200" dirty="0"/>
                        <a:t>(износ у динарима)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7739698"/>
                  </a:ext>
                </a:extLst>
              </a:tr>
              <a:tr h="27631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СТАНОВАЊЕ, УРБАНИЗАМ И ПРОСТОРНО ПЛАНИРАЊЕ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20</a:t>
                      </a:r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582</a:t>
                      </a:r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,000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4002703372"/>
                  </a:ext>
                </a:extLst>
              </a:tr>
              <a:tr h="276316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КОМУНАЛНЕ ДЕЛАТНОСТИ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33</a:t>
                      </a:r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609</a:t>
                      </a:r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,000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698863823"/>
                  </a:ext>
                </a:extLst>
              </a:tr>
              <a:tr h="276316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ЛОКАЛНИ ЕКОНОМСКИ РАЗВОЈ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250</a:t>
                      </a:r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,000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108287674"/>
                  </a:ext>
                </a:extLst>
              </a:tr>
              <a:tr h="276316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РАЗВОЈ ТУРИЗМА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28</a:t>
                      </a:r>
                      <a:r>
                        <a:rPr kumimoji="0" lang="sr-Cyrl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312</a:t>
                      </a:r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,000</a:t>
                      </a:r>
                      <a:endParaRPr lang="sr-Latn-R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267397033"/>
                  </a:ext>
                </a:extLst>
              </a:tr>
              <a:tr h="276316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ПОЉОПРИВРЕДА И РУРАЛНИ РАЗВОЈ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9</a:t>
                      </a:r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3,</a:t>
                      </a:r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399</a:t>
                      </a:r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,000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652443609"/>
                  </a:ext>
                </a:extLst>
              </a:tr>
              <a:tr h="276316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ЗАШТИТА ЖИВОТНЕ СРЕДИНЕ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5,</a:t>
                      </a:r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980</a:t>
                      </a:r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,000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45616700"/>
                  </a:ext>
                </a:extLst>
              </a:tr>
              <a:tr h="3290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ОРГАНИЗАЦИЈА САОБРАЋАЈА И САОБРАЋАЈНА ИНФРАСТРУКТУРА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225</a:t>
                      </a:r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898</a:t>
                      </a:r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,000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800143352"/>
                  </a:ext>
                </a:extLst>
              </a:tr>
              <a:tr h="276316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Предшколско васпитање и образовање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67</a:t>
                      </a:r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979</a:t>
                      </a:r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,000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086219187"/>
                  </a:ext>
                </a:extLst>
              </a:tr>
              <a:tr h="276316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Основно образовање И ВАСПИТАЊЕ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119</a:t>
                      </a:r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375</a:t>
                      </a:r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,000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766556103"/>
                  </a:ext>
                </a:extLst>
              </a:tr>
              <a:tr h="276316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Средње образовање И ВАСПИТАЊЕ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38</a:t>
                      </a:r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599</a:t>
                      </a:r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,000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115389646"/>
                  </a:ext>
                </a:extLst>
              </a:tr>
              <a:tr h="276316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СОЦИЈАЛНА И ДЕЧИЈА ЗАШТИТА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77</a:t>
                      </a:r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314</a:t>
                      </a:r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,000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414730366"/>
                  </a:ext>
                </a:extLst>
              </a:tr>
              <a:tr h="276316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ЗДРАВСТВЕНА ЗАШТИТА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21</a:t>
                      </a:r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046</a:t>
                      </a:r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,000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43777792"/>
                  </a:ext>
                </a:extLst>
              </a:tr>
              <a:tr h="439509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Развој културе и информисања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43</a:t>
                      </a:r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371</a:t>
                      </a:r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,00</a:t>
                      </a:r>
                      <a:r>
                        <a:rPr kumimoji="0" lang="sr-Cyrl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0</a:t>
                      </a:r>
                      <a:endParaRPr lang="sr-Latn-R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algn="r" fontAlgn="b"/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084141709"/>
                  </a:ext>
                </a:extLst>
              </a:tr>
              <a:tr h="276316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Развој спорта и омладине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111</a:t>
                      </a:r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909</a:t>
                      </a:r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,000</a:t>
                      </a:r>
                      <a:endParaRPr lang="sr-Latn-R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712639953"/>
                  </a:ext>
                </a:extLst>
              </a:tr>
              <a:tr h="276316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ОПШТЕ УСЛУГЕ ЛОКАЛНЕ САМОУПРАВЕ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321</a:t>
                      </a:r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609</a:t>
                      </a:r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,000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949910891"/>
                  </a:ext>
                </a:extLst>
              </a:tr>
              <a:tr h="276316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ПОЛИТИЧКИ СИСТЕМ ЛОКАЛНЕ САМОУПРАВЕ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</a:t>
                      </a:r>
                      <a:r>
                        <a:rPr kumimoji="0" lang="en-U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926</a:t>
                      </a:r>
                      <a:r>
                        <a:rPr kumimoji="0" lang="sr-Latn-RS" sz="1800" b="1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,000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5664468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22740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8AE72C1-4469-43B7-B387-2085293C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9100EA0-F487-4F15-B0C7-5D5B1A493ED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Cyrl-RS" dirty="0"/>
          </a:p>
          <a:p>
            <a:pPr algn="just"/>
            <a:r>
              <a:rPr lang="sr-Cyrl-RS" dirty="0"/>
              <a:t>Желимо да Вам се захвалимо што сте издвојили време за сагледавање ове презентације. Надамо се да је она олакшала ваше разумевање планиране садржине буџета; </a:t>
            </a:r>
          </a:p>
          <a:p>
            <a:pPr algn="just"/>
            <a:r>
              <a:rPr lang="sr-Cyrl-RS" dirty="0"/>
              <a:t>Нацрт одлуке о буџету </a:t>
            </a:r>
            <a:r>
              <a:rPr lang="sr-Cyrl-RS" dirty="0" smtClean="0"/>
              <a:t>општине Бечеј за </a:t>
            </a:r>
            <a:r>
              <a:rPr lang="sr-Cyrl-RS" dirty="0" smtClean="0"/>
              <a:t>202</a:t>
            </a:r>
            <a:r>
              <a:rPr lang="en-US" dirty="0" smtClean="0">
                <a:latin typeface="Cambria" pitchFamily="18" charset="0"/>
              </a:rPr>
              <a:t>1</a:t>
            </a:r>
            <a:r>
              <a:rPr lang="sr-Cyrl-RS" dirty="0" smtClean="0"/>
              <a:t>.годину </a:t>
            </a:r>
            <a:r>
              <a:rPr lang="sr-Cyrl-RS" dirty="0"/>
              <a:t>можете преузети на следећем линку интернет странице </a:t>
            </a:r>
            <a:r>
              <a:rPr lang="sr-Cyrl-RS" dirty="0" smtClean="0"/>
              <a:t>општинске </a:t>
            </a:r>
            <a:r>
              <a:rPr lang="sr-Cyrl-RS" dirty="0"/>
              <a:t>управе: </a:t>
            </a:r>
            <a:r>
              <a:rPr lang="sr-Cyrl-RS" dirty="0">
                <a:solidFill>
                  <a:srgbClr val="FF0000"/>
                </a:solidFill>
              </a:rPr>
              <a:t> </a:t>
            </a:r>
            <a:r>
              <a:rPr lang="sr-Latn-RS" dirty="0" smtClean="0">
                <a:solidFill>
                  <a:srgbClr val="FF0000"/>
                </a:solidFill>
                <a:hlinkClick r:id="rId2"/>
              </a:rPr>
              <a:t>www.becej.rs</a:t>
            </a:r>
            <a:r>
              <a:rPr lang="sr-Latn-RS" dirty="0" smtClean="0">
                <a:solidFill>
                  <a:srgbClr val="FF0000"/>
                </a:solidFill>
              </a:rPr>
              <a:t> </a:t>
            </a:r>
            <a:endParaRPr lang="sr-Cyrl-RS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sr-Cyrl-RS" dirty="0" smtClean="0">
              <a:solidFill>
                <a:srgbClr val="FF000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sr-Cyrl-RS" dirty="0"/>
          </a:p>
          <a:p>
            <a:pPr marL="0" indent="0" algn="just">
              <a:buNone/>
            </a:pPr>
            <a:endParaRPr lang="sr-Cyrl-RS" dirty="0"/>
          </a:p>
          <a:p>
            <a:pPr marL="0" indent="0" algn="just">
              <a:buNone/>
            </a:pPr>
            <a:endParaRPr lang="sr-Cyrl-RS" dirty="0"/>
          </a:p>
          <a:p>
            <a:pPr algn="just"/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12768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r-Cyrl-RS" sz="8800" dirty="0" smtClean="0"/>
          </a:p>
          <a:p>
            <a:pPr marL="0" indent="0" algn="ctr">
              <a:buNone/>
            </a:pPr>
            <a:r>
              <a:rPr lang="sr-Cyrl-RS" sz="8800" dirty="0" smtClean="0"/>
              <a:t>ХВАЛА НА ПАЖЊИ</a:t>
            </a:r>
          </a:p>
          <a:p>
            <a:pPr marL="0" indent="0">
              <a:buNone/>
            </a:pPr>
            <a:endParaRPr lang="sr-Cyrl-RS" dirty="0" smtClean="0"/>
          </a:p>
          <a:p>
            <a:pPr marL="0" indent="0">
              <a:buNone/>
            </a:pPr>
            <a:endParaRPr lang="sr-Cyrl-RS" dirty="0" smtClean="0"/>
          </a:p>
          <a:p>
            <a:pPr marL="0" indent="0">
              <a:buNone/>
            </a:pPr>
            <a:endParaRPr lang="sr-Cyrl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3682746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67544" y="260648"/>
            <a:ext cx="820891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sr-Cyrl-RS" dirty="0" smtClean="0"/>
          </a:p>
          <a:p>
            <a:pPr algn="just"/>
            <a:endParaRPr lang="sr-Cyrl-R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dirty="0"/>
              <a:t>Сврха ове презентације је да на што једноставнији и разумљивији начин објасни на који начин локална самоуправа планира у наредној години да користи јавне ресурсе како би се извршиле обавезе и задовољиле потребе грађана. </a:t>
            </a:r>
            <a:endParaRPr lang="sr-Cyrl-RS" dirty="0" smtClean="0"/>
          </a:p>
          <a:p>
            <a:pPr marL="285750" indent="-285750" algn="just"/>
            <a:endParaRPr lang="sr-Cyrl-RS" dirty="0"/>
          </a:p>
          <a:p>
            <a:pPr algn="just"/>
            <a:endParaRPr lang="sr-Cyrl-R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dirty="0"/>
              <a:t>Намера нам је да Вам дамо сажет и јасан </a:t>
            </a:r>
            <a:r>
              <a:rPr lang="sr-Cyrl-RS" dirty="0" smtClean="0"/>
              <a:t>приказ Одлуке </a:t>
            </a:r>
            <a:r>
              <a:rPr lang="sr-Cyrl-RS" dirty="0"/>
              <a:t>о буџету </a:t>
            </a:r>
            <a:r>
              <a:rPr lang="sr-Cyrl-RS" dirty="0" smtClean="0"/>
              <a:t>општине Бечеј за </a:t>
            </a:r>
            <a:r>
              <a:rPr lang="sr-Cyrl-RS" dirty="0" smtClean="0"/>
              <a:t>202</a:t>
            </a:r>
            <a:r>
              <a:rPr lang="en-US" dirty="0" smtClean="0">
                <a:latin typeface="Cambria" pitchFamily="18" charset="0"/>
              </a:rPr>
              <a:t>1</a:t>
            </a:r>
            <a:r>
              <a:rPr lang="sr-Cyrl-RS" dirty="0" smtClean="0"/>
              <a:t>.годину</a:t>
            </a:r>
            <a:r>
              <a:rPr lang="sr-Cyrl-RS" dirty="0"/>
              <a:t>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pPr algn="just"/>
            <a:endParaRPr lang="sr-Cyrl-RS" dirty="0"/>
          </a:p>
          <a:p>
            <a:pPr algn="just"/>
            <a:endParaRPr lang="sr-Cyrl-R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sr-Cyrl-RS" dirty="0"/>
              <a:t>Настојимо да кроз овај </a:t>
            </a:r>
            <a:r>
              <a:rPr lang="ru-RU" dirty="0"/>
              <a:t>транспарентан приступ унапредимо Ваше разумевање и интересовање за локалне финансије, а у перспективи очекујемо и унапређење заједничке сарадње у постављању циљева, дефинисању приоритета и планирању развоја </a:t>
            </a:r>
            <a:r>
              <a:rPr lang="ru-RU" dirty="0" smtClean="0"/>
              <a:t>наше </a:t>
            </a:r>
            <a:r>
              <a:rPr lang="ru-RU" dirty="0"/>
              <a:t>општине</a:t>
            </a:r>
            <a:r>
              <a:rPr lang="ru-RU" sz="1600" dirty="0"/>
              <a:t>. </a:t>
            </a:r>
            <a:endParaRPr lang="sr-Cyrl-RS" sz="1600" dirty="0"/>
          </a:p>
        </p:txBody>
      </p:sp>
    </p:spTree>
    <p:extLst>
      <p:ext uri="{BB962C8B-B14F-4D97-AF65-F5344CB8AC3E}">
        <p14:creationId xmlns:p14="http://schemas.microsoft.com/office/powerpoint/2010/main" xmlns="" val="149683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/>
              <a:t>Ко 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E8E6BB9E-9E63-4256-A299-A33CF3B2B58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0825"/>
            <a:ext cx="4038600" cy="25562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6350" defTabSz="209550">
              <a:buFontTx/>
              <a:buNone/>
            </a:pPr>
            <a:r>
              <a:rPr lang="ru-RU" altLang="en-US" sz="1600" b="1" dirty="0">
                <a:latin typeface="Calibri" panose="020F0502020204030204" pitchFamily="34" charset="0"/>
                <a:cs typeface="Calibri" panose="020F0502020204030204" pitchFamily="34" charset="0"/>
              </a:rPr>
              <a:t>Директни корисници буџетских средстава: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Скупштина </a:t>
            </a:r>
            <a:r>
              <a:rPr lang="ru-RU" alt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општине</a:t>
            </a:r>
            <a:endParaRPr lang="ru-RU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П</a:t>
            </a:r>
            <a:r>
              <a:rPr lang="ru-RU" alt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редседник </a:t>
            </a: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општине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О</a:t>
            </a:r>
            <a:r>
              <a:rPr lang="ru-RU" alt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пштинско </a:t>
            </a: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веће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О</a:t>
            </a:r>
            <a:r>
              <a:rPr lang="ru-RU" alt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пштинска </a:t>
            </a: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управа</a:t>
            </a:r>
          </a:p>
          <a:p>
            <a:pPr marL="0" indent="6350" defTabSz="209550">
              <a:buFontTx/>
              <a:buNone/>
            </a:pPr>
            <a:r>
              <a:rPr lang="ru-RU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	- Правобранилаштво </a:t>
            </a:r>
            <a:r>
              <a:rPr lang="ru-RU" alt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општине</a:t>
            </a:r>
            <a:endParaRPr lang="ru-RU" alt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30BCF7F3-A532-4695-8BE1-1BC6CE96B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6500" y="2276872"/>
            <a:ext cx="4038600" cy="3434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600" b="1" dirty="0">
                <a:cs typeface="Calibri" panose="020F0502020204030204" pitchFamily="34" charset="0"/>
              </a:rPr>
              <a:t>Индиректни корисници буџетских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</a:t>
            </a:r>
            <a:r>
              <a:rPr lang="ru-RU" alt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Народна библиотека</a:t>
            </a:r>
          </a:p>
          <a:p>
            <a:pPr>
              <a:lnSpc>
                <a:spcPct val="200000"/>
              </a:lnSpc>
              <a:spcBef>
                <a:spcPct val="20000"/>
              </a:spcBef>
            </a:pPr>
            <a:r>
              <a:rPr lang="ru-RU" alt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- Градски музеј</a:t>
            </a:r>
          </a:p>
          <a:p>
            <a:pPr>
              <a:lnSpc>
                <a:spcPct val="200000"/>
              </a:lnSpc>
              <a:spcBef>
                <a:spcPct val="20000"/>
              </a:spcBef>
            </a:pPr>
            <a:r>
              <a:rPr lang="ru-RU" alt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- Градско позориште</a:t>
            </a:r>
          </a:p>
          <a:p>
            <a:pPr>
              <a:lnSpc>
                <a:spcPct val="200000"/>
              </a:lnSpc>
              <a:spcBef>
                <a:spcPct val="20000"/>
              </a:spcBef>
            </a:pPr>
            <a:r>
              <a:rPr lang="ru-RU" alt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- Предшколска установа</a:t>
            </a:r>
          </a:p>
          <a:p>
            <a:pPr>
              <a:lnSpc>
                <a:spcPct val="200000"/>
              </a:lnSpc>
              <a:spcBef>
                <a:spcPct val="20000"/>
              </a:spcBef>
            </a:pPr>
            <a:r>
              <a:rPr lang="ru-RU" alt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- Туристички организација </a:t>
            </a:r>
          </a:p>
          <a:p>
            <a:pPr>
              <a:lnSpc>
                <a:spcPct val="200000"/>
              </a:lnSpc>
              <a:spcBef>
                <a:spcPct val="20000"/>
              </a:spcBef>
            </a:pPr>
            <a:r>
              <a:rPr lang="ru-RU" alt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- Спортски центар</a:t>
            </a:r>
          </a:p>
          <a:p>
            <a:pPr>
              <a:lnSpc>
                <a:spcPct val="200000"/>
              </a:lnSpc>
              <a:spcBef>
                <a:spcPct val="20000"/>
              </a:spcBef>
            </a:pPr>
            <a:r>
              <a:rPr lang="ru-RU" altLang="en-US" sz="1400" dirty="0" smtClean="0">
                <a:cs typeface="Calibri" panose="020F0502020204030204" pitchFamily="34" charset="0"/>
              </a:rPr>
              <a:t>    - Месне заједнице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 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34B072C-B864-4B5A-A0CD-62430F9C1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759200"/>
            <a:ext cx="4038600" cy="239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63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108075" indent="-28575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5081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9653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422525" indent="-228600" defTabSz="2095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8797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3369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941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251325" indent="-228600" defTabSz="2095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ru-RU" altLang="en-US" sz="1600" b="1" dirty="0">
                <a:cs typeface="Calibri" panose="020F0502020204030204" pitchFamily="34" charset="0"/>
              </a:rPr>
              <a:t>Остали корисници јавних средстава:</a:t>
            </a:r>
          </a:p>
          <a:p>
            <a:pPr>
              <a:spcBef>
                <a:spcPct val="20000"/>
              </a:spcBef>
            </a:pPr>
            <a:r>
              <a:rPr lang="ru-RU" altLang="en-US" sz="1600" dirty="0">
                <a:cs typeface="Calibri" panose="020F0502020204030204" pitchFamily="34" charset="0"/>
              </a:rPr>
              <a:t>	</a:t>
            </a:r>
            <a:r>
              <a:rPr lang="ru-RU" altLang="en-US" sz="1600" dirty="0" smtClean="0">
                <a:cs typeface="Calibri" panose="020F0502020204030204" pitchFamily="34" charset="0"/>
              </a:rPr>
              <a:t>- Образовне институције (школе)</a:t>
            </a:r>
          </a:p>
          <a:p>
            <a:pPr>
              <a:spcBef>
                <a:spcPct val="20000"/>
              </a:spcBef>
            </a:pPr>
            <a:r>
              <a:rPr lang="ru-RU" altLang="en-US" sz="1600" dirty="0" smtClean="0">
                <a:cs typeface="Calibri" panose="020F0502020204030204" pitchFamily="34" charset="0"/>
              </a:rPr>
              <a:t>	- Здравствене институције (Дом здравља)</a:t>
            </a:r>
          </a:p>
          <a:p>
            <a:pPr>
              <a:spcBef>
                <a:spcPct val="20000"/>
              </a:spcBef>
            </a:pPr>
            <a:r>
              <a:rPr lang="ru-RU" altLang="en-US" sz="1600" dirty="0" smtClean="0">
                <a:cs typeface="Calibri" panose="020F0502020204030204" pitchFamily="34" charset="0"/>
              </a:rPr>
              <a:t>	- Социјалне институције (Центар за социјални рад)</a:t>
            </a:r>
          </a:p>
          <a:p>
            <a:pPr>
              <a:spcBef>
                <a:spcPct val="20000"/>
              </a:spcBef>
            </a:pPr>
            <a:r>
              <a:rPr lang="ru-RU" altLang="en-US" sz="1600" dirty="0" smtClean="0">
                <a:cs typeface="Calibri" panose="020F0502020204030204" pitchFamily="34" charset="0"/>
              </a:rPr>
              <a:t>	- Непрофитне организације (удружења грађана, невладине организације, итд.)</a:t>
            </a: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endParaRPr lang="ru-RU" altLang="en-US" sz="16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711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 smtClean="0"/>
              <a:t>општине</a:t>
            </a:r>
            <a:r>
              <a:rPr lang="sr-Cyrl-RS" sz="3000" b="1" dirty="0"/>
              <a:t>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179512" y="1340768"/>
            <a:ext cx="8640960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 smtClean="0"/>
              <a:t>општине </a:t>
            </a:r>
            <a:r>
              <a:rPr lang="sr-Cyrl-RS" sz="1700" dirty="0"/>
              <a:t>је правни документ који утврђује план прихода и примања и расхода и издатака града за буџетску, односно календарску годину.</a:t>
            </a:r>
          </a:p>
          <a:p>
            <a:pPr algn="just"/>
            <a:endParaRPr lang="en-US" sz="11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Из </a:t>
            </a:r>
            <a:r>
              <a:rPr lang="sr-Cyrl-RS" sz="1700" dirty="0" smtClean="0"/>
              <a:t>општинског </a:t>
            </a:r>
            <a:r>
              <a:rPr lang="sr-Cyrl-RS" sz="1700" dirty="0"/>
              <a:t>буџета се током године плаћају све обавезе локалне самоуправе. Исто тако у буџет се сливају приходи из којих се подмирују те обавезе. 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П</a:t>
            </a:r>
            <a:r>
              <a:rPr lang="sr-Cyrl-RS" sz="1700" dirty="0" smtClean="0"/>
              <a:t>редседник </a:t>
            </a:r>
            <a:r>
              <a:rPr lang="sr-Cyrl-RS" sz="1700" dirty="0"/>
              <a:t>општине и локална управа спроводе </a:t>
            </a:r>
            <a:r>
              <a:rPr lang="sr-Cyrl-RS" sz="1700" dirty="0" smtClean="0"/>
              <a:t>општинску </a:t>
            </a:r>
            <a:r>
              <a:rPr lang="sr-Cyrl-RS" sz="1700" dirty="0"/>
              <a:t>политику, а главна полуга те политике и развоја је управо буџет </a:t>
            </a:r>
            <a:r>
              <a:rPr lang="sr-Cyrl-RS" sz="1700" dirty="0" smtClean="0"/>
              <a:t>општине</a:t>
            </a:r>
            <a:r>
              <a:rPr lang="sr-Cyrl-RS" sz="1700" dirty="0"/>
              <a:t>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Приликом дефинисања овог, за </a:t>
            </a:r>
            <a:r>
              <a:rPr lang="sr-Cyrl-RS" sz="1700" dirty="0" smtClean="0"/>
              <a:t>општину Бечеј најважнијег </a:t>
            </a:r>
            <a:r>
              <a:rPr lang="sr-Cyrl-RS" sz="1700" dirty="0"/>
              <a:t>документа, руководе 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9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xmlns="" val="2641440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2798694300"/>
              </p:ext>
            </p:extLst>
          </p:nvPr>
        </p:nvGraphicFramePr>
        <p:xfrm>
          <a:off x="251520" y="1340768"/>
          <a:ext cx="864096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372200" y="4437112"/>
            <a:ext cx="1584176" cy="151216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/>
              <a:t>Грађани и њихова удружења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1468475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3090723663"/>
              </p:ext>
            </p:extLst>
          </p:nvPr>
        </p:nvGraphicFramePr>
        <p:xfrm>
          <a:off x="539552" y="1700808"/>
          <a:ext cx="7749480" cy="4526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006950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</a:t>
            </a:r>
            <a:r>
              <a:rPr lang="sr-Cyrl-RS" sz="2800" b="1" dirty="0" smtClean="0"/>
              <a:t>општинска </a:t>
            </a:r>
            <a:r>
              <a:rPr lang="sr-Cyrl-RS" sz="2800" b="1" dirty="0"/>
              <a:t>каса?</a:t>
            </a:r>
            <a:endParaRPr lang="sr-Latn-RS" sz="28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600" dirty="0"/>
              <a:t>Укупни планирани </a:t>
            </a:r>
            <a:r>
              <a:rPr lang="sr-Cyrl-RS" sz="1600" b="1" dirty="0"/>
              <a:t>јавни приходи и примања </a:t>
            </a:r>
            <a:r>
              <a:rPr lang="sr-Cyrl-RS" sz="1600" dirty="0" smtClean="0"/>
              <a:t>општине Бечеј за </a:t>
            </a:r>
            <a:r>
              <a:rPr lang="sr-Cyrl-RS" sz="1600" dirty="0" smtClean="0"/>
              <a:t>202</a:t>
            </a:r>
            <a:r>
              <a:rPr lang="en-US" sz="1600" dirty="0" smtClean="0">
                <a:latin typeface="Cambria" pitchFamily="18" charset="0"/>
              </a:rPr>
              <a:t>1</a:t>
            </a:r>
            <a:r>
              <a:rPr lang="sr-Cyrl-RS" sz="1600" dirty="0" smtClean="0"/>
              <a:t>.годину </a:t>
            </a:r>
            <a:r>
              <a:rPr lang="sr-Cyrl-RS" sz="1600" dirty="0"/>
              <a:t>износе</a:t>
            </a:r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r>
              <a:rPr lang="sr-Cyrl-RS" sz="1800" dirty="0" smtClean="0"/>
              <a:t>Нацртом </a:t>
            </a:r>
            <a:r>
              <a:rPr lang="sr-Cyrl-RS" sz="1800" dirty="0"/>
              <a:t>одлуке о буџету </a:t>
            </a:r>
            <a:r>
              <a:rPr lang="sr-Cyrl-RS" sz="1800" dirty="0" smtClean="0"/>
              <a:t>општине Бечеј за </a:t>
            </a:r>
            <a:r>
              <a:rPr lang="sr-Cyrl-RS" sz="1800" dirty="0" smtClean="0"/>
              <a:t>202</a:t>
            </a:r>
            <a:r>
              <a:rPr lang="en-US" sz="1800" dirty="0" smtClean="0">
                <a:latin typeface="Cambria" pitchFamily="18" charset="0"/>
              </a:rPr>
              <a:t>1</a:t>
            </a:r>
            <a:r>
              <a:rPr lang="sr-Cyrl-RS" sz="1800" dirty="0" smtClean="0"/>
              <a:t>.годину </a:t>
            </a:r>
            <a:r>
              <a:rPr lang="sr-Cyrl-RS" sz="1800" dirty="0"/>
              <a:t>планирана су </a:t>
            </a:r>
            <a:r>
              <a:rPr lang="sr-Cyrl-RS" sz="1800" dirty="0" smtClean="0"/>
              <a:t>средства:</a:t>
            </a:r>
            <a:endParaRPr lang="sr-Cyrl-RS" sz="1800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1711016699"/>
              </p:ext>
            </p:extLst>
          </p:nvPr>
        </p:nvGraphicFramePr>
        <p:xfrm>
          <a:off x="179512" y="4005064"/>
          <a:ext cx="8964488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="" xmlns:a16="http://schemas.microsoft.com/office/drawing/2014/main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  <a:ext uri="{837473B0-CC2E-450A-ABE3-18F120FF3D39}">
                <a1611:picAttrSrcUrl xmlns=""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 smtClean="0"/>
              <a:t>1.</a:t>
            </a:r>
            <a:r>
              <a:rPr lang="en-US" sz="3600" b="1" dirty="0" smtClean="0"/>
              <a:t>662.158. </a:t>
            </a:r>
            <a:r>
              <a:rPr lang="sr-Cyrl-RS" sz="3600" b="1" dirty="0" smtClean="0"/>
              <a:t>милиона </a:t>
            </a:r>
            <a:r>
              <a:rPr lang="sr-Cyrl-RS" sz="3600" b="1" dirty="0"/>
              <a:t>динара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1704473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923890768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077873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</a:t>
            </a:r>
            <a:r>
              <a:rPr lang="sr-Cyrl-RS" sz="3000" b="1" dirty="0" smtClean="0"/>
              <a:t>202</a:t>
            </a:r>
            <a:r>
              <a:rPr lang="en-US" sz="3000" b="1" dirty="0" smtClean="0">
                <a:latin typeface="Cambria" pitchFamily="18" charset="0"/>
              </a:rPr>
              <a:t>1</a:t>
            </a:r>
            <a:r>
              <a:rPr lang="sr-Cyrl-RS" sz="3000" b="1" dirty="0" smtClean="0"/>
              <a:t>.годину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4086070495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1DB5488F8A3A4FBFF3F075976528E0" ma:contentTypeVersion="7" ma:contentTypeDescription="Create a new document." ma:contentTypeScope="" ma:versionID="2c04ddfa2f56fad5ccd768ef06c59c72">
  <xsd:schema xmlns:xsd="http://www.w3.org/2001/XMLSchema" xmlns:xs="http://www.w3.org/2001/XMLSchema" xmlns:p="http://schemas.microsoft.com/office/2006/metadata/properties" xmlns:ns2="934e4f6f-c740-4e49-838d-10594e3f873c" targetNamespace="http://schemas.microsoft.com/office/2006/metadata/properties" ma:root="true" ma:fieldsID="8130c621a27252918d73286d6f28d563" ns2:_="">
    <xsd:import namespace="934e4f6f-c740-4e49-838d-10594e3f87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p5b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e4f6f-c740-4e49-838d-10594e3f87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p5b7" ma:index="14" nillable="true" ma:displayName="Number" ma:internalName="p5b7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5b7 xmlns="934e4f6f-c740-4e49-838d-10594e3f873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D0BA65-3F88-4AB5-87A4-35CC7F6B16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e4f6f-c740-4e49-838d-10594e3f87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5CF0692-5A2C-4794-9CAF-6478EEE9EEC6}">
  <ds:schemaRefs>
    <ds:schemaRef ds:uri="934e4f6f-c740-4e49-838d-10594e3f873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9139D4E-A633-45DF-BE44-F5A0ED2D97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5505</TotalTime>
  <Words>1233</Words>
  <Application>Microsoft Office PowerPoint</Application>
  <PresentationFormat>On-screen Show (4:3)</PresentationFormat>
  <Paragraphs>210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Custom Design</vt:lpstr>
      <vt:lpstr>Equity</vt:lpstr>
      <vt:lpstr>Општина Бечеј</vt:lpstr>
      <vt:lpstr>Slide 2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2021.годину</vt:lpstr>
      <vt:lpstr>На шта се троше јавна средства?</vt:lpstr>
      <vt:lpstr>Slide 11</vt:lpstr>
      <vt:lpstr>Структура пројектованих расхода и издатака буџета за 2021.годину</vt:lpstr>
      <vt:lpstr>Планирани расходи буџета по програмима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КОВИН</dc:title>
  <dc:creator>stojkovici</dc:creator>
  <cp:lastModifiedBy>User</cp:lastModifiedBy>
  <cp:revision>487</cp:revision>
  <cp:lastPrinted>2018-09-13T11:26:26Z</cp:lastPrinted>
  <dcterms:created xsi:type="dcterms:W3CDTF">2006-08-16T00:00:00Z</dcterms:created>
  <dcterms:modified xsi:type="dcterms:W3CDTF">2021-01-12T10:12:37Z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0x0101002C1DB5488F8A3A4FBFF3F075976528E0</vt:lpwstr>
  </property>
</Properties>
</file>