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800" r:id="rId5"/>
  </p:sldMasterIdLst>
  <p:notesMasterIdLst>
    <p:notesMasterId r:id="rId21"/>
  </p:notesMasterIdLst>
  <p:handoutMasterIdLst>
    <p:handoutMasterId r:id="rId22"/>
  </p:handoutMasterIdLst>
  <p:sldIdLst>
    <p:sldId id="256" r:id="rId6"/>
    <p:sldId id="259" r:id="rId7"/>
    <p:sldId id="275" r:id="rId8"/>
    <p:sldId id="262" r:id="rId9"/>
    <p:sldId id="287" r:id="rId10"/>
    <p:sldId id="261" r:id="rId11"/>
    <p:sldId id="263" r:id="rId12"/>
    <p:sldId id="284" r:id="rId13"/>
    <p:sldId id="264" r:id="rId14"/>
    <p:sldId id="266" r:id="rId15"/>
    <p:sldId id="285" r:id="rId16"/>
    <p:sldId id="268" r:id="rId17"/>
    <p:sldId id="271" r:id="rId18"/>
    <p:sldId id="278" r:id="rId19"/>
    <p:sldId id="291" r:id="rId20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/>
  <p:cmAuthor id="2" name="Milena Radomirovic" initials="MR" lastIdx="24" clrIdx="2"/>
  <p:cmAuthor id="3" name="Tatjana Milivojevic" initials="TM" lastIdx="1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101" d="100"/>
          <a:sy n="101" d="100"/>
        </p:scale>
        <p:origin x="17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</a:p>
        <a:p>
          <a:r>
            <a:rPr lang="sr-Cyrl-RS" sz="1600" dirty="0"/>
            <a:t>Правобранилаштво</a:t>
          </a:r>
        </a:p>
        <a:p>
          <a:r>
            <a:rPr lang="sr-Cyrl-RS" sz="1600" dirty="0"/>
            <a:t>Општинска управа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Туристичка организација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Средња школа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 dirty="0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 custScaleX="119054" custScaleY="107047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72894" custScaleY="191413" custLinFactNeighborX="-26949" custLinFactNeighborY="83213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 custLinFactY="-127922" custLinFactNeighborX="-13812" custLinFactNeighborY="-200000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28824" custScaleY="139603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</a:t>
          </a:r>
          <a:r>
            <a:rPr lang="sr-Cyrl-RS" sz="1400" dirty="0">
              <a:solidFill>
                <a:schemeClr val="tx1"/>
              </a:solidFill>
            </a:rPr>
            <a:t>Министарства финансија за припрему одлуке о буџету за 202</a:t>
          </a:r>
          <a:r>
            <a:rPr lang="sr-Latn-RS" sz="1400" dirty="0">
              <a:solidFill>
                <a:schemeClr val="tx1"/>
              </a:solidFill>
            </a:rPr>
            <a:t>2</a:t>
          </a:r>
          <a:r>
            <a:rPr lang="sr-Cyrl-RS" sz="1400" dirty="0"/>
            <a:t>.</a:t>
          </a:r>
          <a:r>
            <a:rPr lang="sr-Latn-RS" sz="1400" dirty="0"/>
            <a:t> </a:t>
          </a:r>
          <a:r>
            <a:rPr lang="sr-Cyrl-RS" sz="1400" dirty="0"/>
            <a:t>годину и др.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</dgm:pt>
    <dgm:pt modelId="{61AA8207-A6A4-4905-9FD1-93C90724B340}" type="pres">
      <dgm:prSet presAssocID="{F2167233-387A-4C2A-92FA-201B800AF2E5}" presName="connTx" presStyleLbl="parChTrans1D2" presStyleIdx="0" presStyleCnt="5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</dgm:pt>
    <dgm:pt modelId="{D23E054D-0742-441B-9D09-9EB576968A6E}" type="pres">
      <dgm:prSet presAssocID="{346E9DC4-0947-473F-AED9-9AECED92978F}" presName="connTx" presStyleLbl="parChTrans1D2" presStyleIdx="1" presStyleCnt="5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</dgm:pt>
    <dgm:pt modelId="{92BF821D-14E3-40BB-B3C5-212A94A9CA22}" type="pres">
      <dgm:prSet presAssocID="{9324F21A-CF22-404B-991C-F0FAD04F1E1A}" presName="connTx" presStyleLbl="parChTrans1D2" presStyleIdx="2" presStyleCnt="5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</dgm:pt>
    <dgm:pt modelId="{7E8E6685-0078-4B86-BC52-3A0FBAF76686}" type="pres">
      <dgm:prSet presAssocID="{F68F9F1A-A0AC-4627-BB76-A21CB9C16ACA}" presName="connTx" presStyleLbl="parChTrans1D2" presStyleIdx="3" presStyleCnt="5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</dgm:pt>
    <dgm:pt modelId="{EE9BE54A-48D2-43A6-AD4C-394C0EDDA292}" type="pres">
      <dgm:prSet presAssocID="{B764CED6-B38C-4590-855F-1F4460EB1A27}" presName="connTx" presStyleLbl="parChTrans1D2" presStyleIdx="4" presStyleCnt="5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Приходи буџ. кор. из осталих извора </a:t>
          </a:r>
          <a:r>
            <a:rPr lang="sr-Latn-RS" sz="1300" dirty="0">
              <a:solidFill>
                <a:schemeClr val="bg1"/>
              </a:solidFill>
            </a:rPr>
            <a:t>28.683 </a:t>
          </a:r>
          <a:r>
            <a:rPr lang="sr-Cyrl-RS" sz="1300" dirty="0">
              <a:solidFill>
                <a:schemeClr val="bg1"/>
              </a:solidFill>
            </a:rPr>
            <a:t>милиона</a:t>
          </a:r>
          <a:endParaRPr lang="en-US" sz="1300" dirty="0">
            <a:solidFill>
              <a:schemeClr val="bg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 custT="1"/>
      <dgm:spPr>
        <a:solidFill>
          <a:srgbClr val="FFC000"/>
        </a:solidFill>
      </dgm:spPr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Средства из буџета општине</a:t>
          </a:r>
          <a:r>
            <a:rPr lang="en-US" sz="1000" dirty="0">
              <a:solidFill>
                <a:schemeClr val="bg1"/>
              </a:solidFill>
              <a:latin typeface="Cambria" pitchFamily="18" charset="0"/>
            </a:rPr>
            <a:t> </a:t>
          </a:r>
          <a:r>
            <a:rPr lang="sr-Latn-RS" sz="1000" dirty="0">
              <a:solidFill>
                <a:schemeClr val="bg1"/>
              </a:solidFill>
              <a:latin typeface="Cambria" pitchFamily="18" charset="0"/>
            </a:rPr>
            <a:t> 1.608.235</a:t>
          </a:r>
          <a:r>
            <a:rPr lang="sr-Cyrl-RS" sz="1000" dirty="0">
              <a:solidFill>
                <a:schemeClr val="bg1"/>
              </a:solidFill>
            </a:rPr>
            <a:t> милиона</a:t>
          </a:r>
          <a:endParaRPr lang="en-US" sz="1000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Latn-RS" sz="1000" dirty="0">
              <a:solidFill>
                <a:schemeClr val="bg1"/>
              </a:solidFill>
            </a:rPr>
            <a:t>95.000</a:t>
          </a:r>
          <a:r>
            <a:rPr lang="sr-Cyrl-RS" sz="1000" dirty="0">
              <a:solidFill>
                <a:schemeClr val="bg1"/>
              </a:solidFill>
            </a:rPr>
            <a:t> милиона</a:t>
          </a:r>
          <a:r>
            <a:rPr lang="sr-Cyrl-RS" sz="1000" dirty="0">
              <a:solidFill>
                <a:srgbClr val="FF0000"/>
              </a:solidFill>
            </a:rPr>
            <a:t> </a:t>
          </a:r>
          <a:endParaRPr lang="en-US" sz="1000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 custT="1"/>
      <dgm:spPr>
        <a:solidFill>
          <a:srgbClr val="92D050"/>
        </a:solidFill>
      </dgm:spPr>
      <dgm:t>
        <a:bodyPr/>
        <a:lstStyle/>
        <a:p>
          <a:r>
            <a:rPr lang="sr-Cyrl-RS" sz="1400" dirty="0">
              <a:solidFill>
                <a:schemeClr val="bg1"/>
              </a:solidFill>
            </a:rPr>
            <a:t>Укупан буџет општине 1.</a:t>
          </a:r>
          <a:r>
            <a:rPr lang="sr-Latn-RS" sz="1400" dirty="0">
              <a:solidFill>
                <a:schemeClr val="bg1"/>
              </a:solidFill>
            </a:rPr>
            <a:t>745.856 </a:t>
          </a:r>
          <a:r>
            <a:rPr lang="sr-Cyrl-RS" sz="1400" dirty="0">
              <a:solidFill>
                <a:schemeClr val="bg1"/>
              </a:solidFill>
            </a:rPr>
            <a:t>милиона</a:t>
          </a:r>
          <a:endParaRPr lang="en-US" sz="1400" dirty="0">
            <a:solidFill>
              <a:schemeClr val="bg1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CE164975-B61B-415F-B5ED-8F31B16B71F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Приходи од других нивоа власти </a:t>
          </a:r>
          <a:r>
            <a:rPr lang="sr-Latn-RS" sz="1300" dirty="0">
              <a:solidFill>
                <a:schemeClr val="bg1"/>
              </a:solidFill>
            </a:rPr>
            <a:t>13.938</a:t>
          </a:r>
          <a:r>
            <a:rPr lang="sr-Cyrl-RS" sz="1300" dirty="0">
              <a:solidFill>
                <a:schemeClr val="bg1"/>
              </a:solidFill>
            </a:rPr>
            <a:t> милиона</a:t>
          </a:r>
          <a:endParaRPr lang="en-US" sz="1300" dirty="0">
            <a:solidFill>
              <a:schemeClr val="bg1"/>
            </a:solidFill>
          </a:endParaRPr>
        </a:p>
      </dgm:t>
    </dgm:pt>
    <dgm:pt modelId="{027E0E36-7602-4C24-BF21-FCD094F5D1DB}" type="parTrans" cxnId="{55622C81-E47D-403E-ACB6-32E2E14D3D78}">
      <dgm:prSet/>
      <dgm:spPr/>
      <dgm:t>
        <a:bodyPr/>
        <a:lstStyle/>
        <a:p>
          <a:endParaRPr lang="en-US"/>
        </a:p>
      </dgm:t>
    </dgm:pt>
    <dgm:pt modelId="{B6B2223B-4351-4330-9EA7-7D6921098517}" type="sibTrans" cxnId="{55622C81-E47D-403E-ACB6-32E2E14D3D78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  <dgm:pt modelId="{D96E659A-663E-485D-BF89-FD74BE74A5C4}" type="pres">
      <dgm:prSet presAssocID="{1F884CF4-1E4C-423F-AE7B-0BAC3D97360D}" presName="node" presStyleLbl="node1" presStyleIdx="0" presStyleCnt="5">
        <dgm:presLayoutVars>
          <dgm:bulletEnabled val="1"/>
        </dgm:presLayoutVars>
      </dgm:prSet>
      <dgm:spPr/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4"/>
      <dgm:spPr/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5">
        <dgm:presLayoutVars>
          <dgm:bulletEnabled val="1"/>
        </dgm:presLayoutVars>
      </dgm:prSet>
      <dgm:spPr/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4"/>
      <dgm:spPr/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5" custScaleX="149305" custScaleY="169415">
        <dgm:presLayoutVars>
          <dgm:bulletEnabled val="1"/>
        </dgm:presLayoutVars>
      </dgm:prSet>
      <dgm:spPr/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4"/>
      <dgm:spPr/>
    </dgm:pt>
    <dgm:pt modelId="{B01A7D7F-4B49-41A1-BC20-5B8B2DC888CB}" type="pres">
      <dgm:prSet presAssocID="{097825AB-8F2B-4EF3-ABE1-7DCEF8027B99}" presName="spacerR" presStyleCnt="0"/>
      <dgm:spPr/>
    </dgm:pt>
    <dgm:pt modelId="{DB68C0B8-C86E-4B3A-808B-732423348FCC}" type="pres">
      <dgm:prSet presAssocID="{CE164975-B61B-415F-B5ED-8F31B16B71F6}" presName="node" presStyleLbl="node1" presStyleIdx="3" presStyleCnt="5" custScaleX="126911" custScaleY="186498">
        <dgm:presLayoutVars>
          <dgm:bulletEnabled val="1"/>
        </dgm:presLayoutVars>
      </dgm:prSet>
      <dgm:spPr/>
    </dgm:pt>
    <dgm:pt modelId="{E25456BA-FCDE-48D3-A8E0-06D44B7EFB9C}" type="pres">
      <dgm:prSet presAssocID="{B6B2223B-4351-4330-9EA7-7D6921098517}" presName="spacerL" presStyleCnt="0"/>
      <dgm:spPr/>
    </dgm:pt>
    <dgm:pt modelId="{645D3C6A-1602-4009-96CA-F16645B4106D}" type="pres">
      <dgm:prSet presAssocID="{B6B2223B-4351-4330-9EA7-7D6921098517}" presName="sibTrans" presStyleLbl="sibTrans2D1" presStyleIdx="3" presStyleCnt="4"/>
      <dgm:spPr/>
    </dgm:pt>
    <dgm:pt modelId="{3FC08B3E-0C53-4BF7-BC45-24F77FA39C07}" type="pres">
      <dgm:prSet presAssocID="{B6B2223B-4351-4330-9EA7-7D6921098517}" presName="spacerR" presStyleCnt="0"/>
      <dgm:spPr/>
    </dgm:pt>
    <dgm:pt modelId="{2DB98FF9-EDB5-4EEE-AFA3-A57C7337F497}" type="pres">
      <dgm:prSet presAssocID="{092009B7-2960-442B-A6FB-0D8F25F4F5CA}" presName="node" presStyleLbl="node1" presStyleIdx="4" presStyleCnt="5" custScaleX="168208" custScaleY="116910">
        <dgm:presLayoutVars>
          <dgm:bulletEnabled val="1"/>
        </dgm:presLayoutVars>
      </dgm:prSet>
      <dgm:spPr/>
    </dgm:pt>
  </dgm:ptLst>
  <dgm:cxnLst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5F3AAA37-1A03-4683-AC04-11F9270EDA79}" type="presOf" srcId="{CE164975-B61B-415F-B5ED-8F31B16B71F6}" destId="{DB68C0B8-C86E-4B3A-808B-732423348FCC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5D32E172-6FC5-4E40-A604-C4BD332E3B12}" type="presOf" srcId="{B6B2223B-4351-4330-9EA7-7D6921098517}" destId="{645D3C6A-1602-4009-96CA-F16645B4106D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55622C81-E47D-403E-ACB6-32E2E14D3D78}" srcId="{028ECFAC-63B3-40F0-9E03-B31D365E432C}" destId="{CE164975-B61B-415F-B5ED-8F31B16B71F6}" srcOrd="3" destOrd="0" parTransId="{027E0E36-7602-4C24-BF21-FCD094F5D1DB}" sibTransId="{B6B2223B-4351-4330-9EA7-7D6921098517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521ED7ED-3B46-4CE8-992A-CAB92204B1C6}" srcId="{028ECFAC-63B3-40F0-9E03-B31D365E432C}" destId="{092009B7-2960-442B-A6FB-0D8F25F4F5CA}" srcOrd="4" destOrd="0" parTransId="{9B9E4606-8918-432D-AF17-F974BFE575C6}" sibTransId="{15C2B52E-4F55-4082-BB1C-94031D560EB4}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5DECE0AF-C6D3-4AF7-A94E-22880F351984}" type="presParOf" srcId="{688A0EC4-0F6D-4987-959D-CA5F27B3CF24}" destId="{DB68C0B8-C86E-4B3A-808B-732423348FCC}" srcOrd="12" destOrd="0" presId="urn:microsoft.com/office/officeart/2005/8/layout/equation1"/>
    <dgm:cxn modelId="{1CEBC4C6-0C61-49AC-B60A-5E8062F0CBCF}" type="presParOf" srcId="{688A0EC4-0F6D-4987-959D-CA5F27B3CF24}" destId="{E25456BA-FCDE-48D3-A8E0-06D44B7EFB9C}" srcOrd="13" destOrd="0" presId="urn:microsoft.com/office/officeart/2005/8/layout/equation1"/>
    <dgm:cxn modelId="{5AF2EB6C-746F-4047-81FF-B48E237FD1EF}" type="presParOf" srcId="{688A0EC4-0F6D-4987-959D-CA5F27B3CF24}" destId="{645D3C6A-1602-4009-96CA-F16645B4106D}" srcOrd="14" destOrd="0" presId="urn:microsoft.com/office/officeart/2005/8/layout/equation1"/>
    <dgm:cxn modelId="{8C5C215E-8B18-4428-99EB-C746F14DC502}" type="presParOf" srcId="{688A0EC4-0F6D-4987-959D-CA5F27B3CF24}" destId="{3FC08B3E-0C53-4BF7-BC45-24F77FA39C07}" srcOrd="15" destOrd="0" presId="urn:microsoft.com/office/officeart/2005/8/layout/equation1"/>
    <dgm:cxn modelId="{2EA15DB9-4691-4655-BBAA-3AC0D32206B3}" type="presParOf" srcId="{688A0EC4-0F6D-4987-959D-CA5F27B3CF24}" destId="{2DB98FF9-EDB5-4EEE-AFA3-A57C7337F49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Укупни буџетски приходи и примања  1.</a:t>
          </a:r>
          <a:r>
            <a:rPr lang="sr-Latn-RS" dirty="0">
              <a:solidFill>
                <a:schemeClr val="bg1"/>
              </a:solidFill>
            </a:rPr>
            <a:t>745.856.000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Приходи од  пореза  </a:t>
          </a:r>
          <a:r>
            <a:rPr lang="sr-Latn-RS" dirty="0">
              <a:solidFill>
                <a:schemeClr val="bg1"/>
              </a:solidFill>
            </a:rPr>
            <a:t>1.200.879</a:t>
          </a:r>
          <a:r>
            <a:rPr lang="sr-Cyrl-RS" dirty="0">
              <a:solidFill>
                <a:schemeClr val="bg1"/>
              </a:solidFill>
            </a:rPr>
            <a:t>.000 динара</a:t>
          </a:r>
          <a:endParaRPr lang="en-US" dirty="0">
            <a:solidFill>
              <a:schemeClr val="bg1"/>
            </a:solidFill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Трансфери </a:t>
          </a:r>
          <a:r>
            <a:rPr lang="sr-Latn-RS" dirty="0">
              <a:solidFill>
                <a:schemeClr val="bg1"/>
              </a:solidFill>
            </a:rPr>
            <a:t>168.565.</a:t>
          </a:r>
          <a:r>
            <a:rPr lang="sr-Cyrl-RS" dirty="0">
              <a:solidFill>
                <a:schemeClr val="bg1"/>
              </a:solidFill>
            </a:rPr>
            <a:t>.000 динара</a:t>
          </a:r>
          <a:endParaRPr lang="en-US" dirty="0">
            <a:solidFill>
              <a:schemeClr val="bg1"/>
            </a:solidFill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Други приходи  </a:t>
          </a:r>
          <a:r>
            <a:rPr lang="sr-Latn-RS" dirty="0">
              <a:solidFill>
                <a:schemeClr val="bg1"/>
              </a:solidFill>
            </a:rPr>
            <a:t>172.319.</a:t>
          </a:r>
          <a:r>
            <a:rPr lang="sr-Cyrl-RS" dirty="0">
              <a:solidFill>
                <a:schemeClr val="bg1"/>
              </a:solidFill>
            </a:rPr>
            <a:t>000 динара</a:t>
          </a:r>
          <a:endParaRPr lang="en-US" dirty="0">
            <a:solidFill>
              <a:schemeClr val="bg1"/>
            </a:solidFill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Примања од продаје имовине   </a:t>
          </a:r>
          <a:r>
            <a:rPr lang="sr-Latn-RS" dirty="0">
              <a:solidFill>
                <a:schemeClr val="bg1"/>
              </a:solidFill>
            </a:rPr>
            <a:t>108.987</a:t>
          </a:r>
          <a:r>
            <a:rPr lang="sr-Cyrl-RS" dirty="0">
              <a:solidFill>
                <a:schemeClr val="bg1"/>
              </a:solidFill>
            </a:rPr>
            <a:t>.000 динара</a:t>
          </a:r>
          <a:endParaRPr lang="en-US" dirty="0">
            <a:solidFill>
              <a:schemeClr val="bg1"/>
            </a:solidFill>
          </a:endParaRPr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>
              <a:solidFill>
                <a:schemeClr val="bg1"/>
              </a:solidFill>
            </a:rPr>
            <a:t>Пренета средства из ранијих година</a:t>
          </a:r>
          <a:r>
            <a:rPr lang="sr-Latn-RS" sz="1000" dirty="0">
              <a:solidFill>
                <a:schemeClr val="bg1"/>
              </a:solidFill>
            </a:rPr>
            <a:t> 95</a:t>
          </a:r>
          <a:r>
            <a:rPr lang="sr-Cyrl-RS" sz="1000" dirty="0">
              <a:solidFill>
                <a:schemeClr val="bg1"/>
              </a:solidFill>
              <a:latin typeface="+mn-lt"/>
            </a:rPr>
            <a:t>.</a:t>
          </a:r>
          <a:r>
            <a:rPr lang="sr-Latn-RS" sz="1000" dirty="0">
              <a:solidFill>
                <a:schemeClr val="bg1"/>
              </a:solidFill>
              <a:latin typeface="+mn-lt"/>
            </a:rPr>
            <a:t>000</a:t>
          </a:r>
          <a:r>
            <a:rPr lang="sr-Cyrl-RS" sz="1000" dirty="0">
              <a:solidFill>
                <a:schemeClr val="bg1"/>
              </a:solidFill>
            </a:rPr>
            <a:t>.000 динара</a:t>
          </a:r>
          <a:endParaRPr lang="en-US" sz="1000" dirty="0">
            <a:solidFill>
              <a:schemeClr val="bg1"/>
            </a:solidFill>
          </a:endParaRPr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9BFEFC38-A691-4951-BD95-D7998E64C127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Меморандумске ставке за рефундацију расхода 106.000 динара</a:t>
          </a:r>
          <a:endParaRPr lang="sr-Latn-RS" dirty="0">
            <a:solidFill>
              <a:schemeClr val="bg1"/>
            </a:solidFill>
          </a:endParaRPr>
        </a:p>
      </dgm:t>
    </dgm:pt>
    <dgm:pt modelId="{3D3428DC-824C-43CC-8ECB-D004A7EDB1C8}" type="parTrans" cxnId="{2504D310-DF95-4CBE-9F50-69184D34DCC7}">
      <dgm:prSet/>
      <dgm:spPr/>
      <dgm:t>
        <a:bodyPr/>
        <a:lstStyle/>
        <a:p>
          <a:endParaRPr lang="sr-Latn-RS"/>
        </a:p>
      </dgm:t>
    </dgm:pt>
    <dgm:pt modelId="{B042C030-5503-425D-A246-40C3FAA01D83}" type="sibTrans" cxnId="{2504D310-DF95-4CBE-9F50-69184D34DCC7}">
      <dgm:prSet/>
      <dgm:spPr/>
      <dgm:t>
        <a:bodyPr/>
        <a:lstStyle/>
        <a:p>
          <a:endParaRPr lang="sr-Latn-R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 custLinFactNeighborX="-1633" custLinFactNeighborY="762"/>
      <dgm:spPr/>
    </dgm:pt>
    <dgm:pt modelId="{63432802-399F-407F-AC10-7219543A0326}" type="pres">
      <dgm:prSet presAssocID="{DB1A1606-130D-4B45-9553-0A0B804495DF}" presName="node" presStyleLbl="vennNode1" presStyleIdx="1" presStyleCnt="7" custRadScaleRad="105013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 custRadScaleRad="101045" custRadScaleInc="-11659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111732" custRadScaleInc="-8068">
        <dgm:presLayoutVars>
          <dgm:bulletEnabled val="1"/>
        </dgm:presLayoutVars>
      </dgm:prSet>
      <dgm:spPr/>
    </dgm:pt>
    <dgm:pt modelId="{FF788D35-4A98-4F6D-8C58-23FD7333CFDD}" type="pres">
      <dgm:prSet presAssocID="{9BFEFC38-A691-4951-BD95-D7998E64C127}" presName="node" presStyleLbl="vennNode1" presStyleIdx="4" presStyleCnt="7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 custRadScaleRad="108273" custRadScaleInc="9626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 custScaleY="100001" custRadScaleRad="109704" custRadScaleInc="5412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2504D310-DF95-4CBE-9F50-69184D34DCC7}" srcId="{43275D6C-D470-4E2E-96F8-239EECE5D634}" destId="{9BFEFC38-A691-4951-BD95-D7998E64C127}" srcOrd="3" destOrd="0" parTransId="{3D3428DC-824C-43CC-8ECB-D004A7EDB1C8}" sibTransId="{B042C030-5503-425D-A246-40C3FAA01D83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298E97F8-7899-4072-A3EB-80A22780D6D5}" type="presOf" srcId="{9BFEFC38-A691-4951-BD95-D7998E64C127}" destId="{FF788D35-4A98-4F6D-8C58-23FD7333CFDD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4884A723-D184-4FCB-A8AE-03514D458FE3}" type="presParOf" srcId="{1FB746E2-D736-4446-8093-C865FE09A112}" destId="{FF788D35-4A98-4F6D-8C58-23FD7333CFDD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1.745.856.000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 custT="1"/>
      <dgm:spPr/>
      <dgm:t>
        <a:bodyPr/>
        <a:lstStyle/>
        <a:p>
          <a:r>
            <a:rPr lang="ru-RU" sz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1200" dirty="0">
              <a:solidFill>
                <a:schemeClr val="bg1"/>
              </a:solidFill>
            </a:rPr>
            <a:t>658.169</a:t>
          </a:r>
          <a:r>
            <a:rPr lang="ru-RU" sz="1200" dirty="0">
              <a:solidFill>
                <a:schemeClr val="bg1"/>
              </a:solidFill>
            </a:rPr>
            <a:t>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Субвенције 100.318.000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Капитални </a:t>
          </a:r>
          <a:r>
            <a:rPr lang="sr-Cyrl-RS" sz="1200">
              <a:solidFill>
                <a:schemeClr val="bg1"/>
              </a:solidFill>
            </a:rPr>
            <a:t>издаци  155.543.000динара</a:t>
          </a:r>
          <a:endParaRPr lang="en-US" sz="1200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Расходи за запослене 371.666.000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Социјална помоћ 60.619.000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Дотације и трансфери  275.454.000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Остали расходи 58.876.000 динара</a:t>
          </a:r>
          <a:endParaRPr lang="en-US" sz="1200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 12.000.000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</dgm:pt>
    <dgm:pt modelId="{73F305AC-CFDC-45B1-8AB8-6FABD1C99179}" type="pres">
      <dgm:prSet presAssocID="{A7091EAC-498C-4E8C-B46B-331B042A0C75}" presName="node" presStyleLbl="node1" presStyleIdx="0" presStyleCnt="8" custScaleX="179665" custScaleY="186169">
        <dgm:presLayoutVars>
          <dgm:bulletEnabled val="1"/>
        </dgm:presLayoutVars>
      </dgm:prSet>
      <dgm:spPr/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</dgm:pt>
    <dgm:pt modelId="{A14630AA-C1BD-4A7E-B665-0A7C9B6C19C9}" type="pres">
      <dgm:prSet presAssocID="{3FA5C700-C8EE-4CAC-8DA0-0BA7CA952C72}" presName="node" presStyleLbl="node1" presStyleIdx="1" presStyleCnt="8" custScaleX="142862" custScaleY="155180" custRadScaleRad="125593" custRadScaleInc="65785">
        <dgm:presLayoutVars>
          <dgm:bulletEnabled val="1"/>
        </dgm:presLayoutVars>
      </dgm:prSet>
      <dgm:spPr/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</dgm:pt>
    <dgm:pt modelId="{E43F7264-94BE-4E7E-8A98-A0D70BB3AF06}" type="pres">
      <dgm:prSet presAssocID="{4746DA87-483C-4B84-9A22-BC58F96CB23A}" presName="node" presStyleLbl="node1" presStyleIdx="2" presStyleCnt="8" custScaleX="151851" custScaleY="121032" custRadScaleRad="96165" custRadScaleInc="30942">
        <dgm:presLayoutVars>
          <dgm:bulletEnabled val="1"/>
        </dgm:presLayoutVars>
      </dgm:prSet>
      <dgm:spPr/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</dgm:pt>
    <dgm:pt modelId="{115526CD-270E-4C52-A164-15F2B6F9FE39}" type="pres">
      <dgm:prSet presAssocID="{8329AE49-ECD5-4C13-B90F-CA83B6E6F994}" presName="node" presStyleLbl="node1" presStyleIdx="3" presStyleCnt="8" custScaleX="161818" custScaleY="136215">
        <dgm:presLayoutVars>
          <dgm:bulletEnabled val="1"/>
        </dgm:presLayoutVars>
      </dgm:prSet>
      <dgm:spPr/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</dgm:pt>
    <dgm:pt modelId="{5101AD7C-EA94-402A-A388-0FD916639D60}" type="pres">
      <dgm:prSet presAssocID="{9C6F0069-43DC-402D-BD84-1006528FCE04}" presName="node" presStyleLbl="node1" presStyleIdx="4" presStyleCnt="8" custScaleX="156572" custScaleY="133144" custRadScaleRad="98874" custRadScaleInc="-5820">
        <dgm:presLayoutVars>
          <dgm:bulletEnabled val="1"/>
        </dgm:presLayoutVars>
      </dgm:prSet>
      <dgm:spPr/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</dgm:pt>
    <dgm:pt modelId="{D19ADD6D-9F0A-4766-B637-BB2D5495A9BB}" type="pres">
      <dgm:prSet presAssocID="{ED01A515-5448-4A3E-A2EC-575448D0F5AA}" presName="node" presStyleLbl="node1" presStyleIdx="5" presStyleCnt="8" custScaleX="175419" custScaleY="127153">
        <dgm:presLayoutVars>
          <dgm:bulletEnabled val="1"/>
        </dgm:presLayoutVars>
      </dgm:prSet>
      <dgm:spPr/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</dgm:pt>
    <dgm:pt modelId="{2D6C03BD-4023-431E-84F6-C080A9961C8A}" type="pres">
      <dgm:prSet presAssocID="{91651A17-950C-49EC-8C35-2517548AE9E6}" presName="node" presStyleLbl="node1" presStyleIdx="7" presStyleCnt="8" custScaleX="134628" custScaleY="166374" custRadScaleRad="93377" custRadScaleInc="-24115">
        <dgm:presLayoutVars>
          <dgm:bulletEnabled val="1"/>
        </dgm:presLayoutVars>
      </dgm:prSet>
      <dgm:spPr/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</dgm:pt>
  </dgm:ptLst>
  <dgm:cxnLst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481178" y="145112"/>
          <a:ext cx="5210341" cy="4684760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Правобранилаштво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  <a:endParaRPr lang="en-US" sz="1600" kern="1200" dirty="0"/>
        </a:p>
      </dsp:txBody>
      <dsp:txXfrm>
        <a:off x="2244215" y="831179"/>
        <a:ext cx="3684267" cy="3312626"/>
      </dsp:txXfrm>
    </dsp:sp>
    <dsp:sp modelId="{6AE34D3E-FD5D-4402-89AF-BF559D3EC92D}">
      <dsp:nvSpPr>
        <dsp:cNvPr id="0" name=""/>
        <dsp:cNvSpPr/>
      </dsp:nvSpPr>
      <dsp:spPr>
        <a:xfrm>
          <a:off x="4395232" y="99923"/>
          <a:ext cx="486724" cy="48671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3242720" y="4350512"/>
          <a:ext cx="352427" cy="352767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6556192" y="2075419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4869748" y="4725775"/>
          <a:ext cx="486724" cy="486716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3342832" y="791654"/>
          <a:ext cx="352427" cy="3527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2231831" y="2809584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17739" y="1707976"/>
          <a:ext cx="3076183" cy="3404591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 </a:t>
          </a:r>
        </a:p>
      </dsp:txBody>
      <dsp:txXfrm>
        <a:off x="332758" y="2206567"/>
        <a:ext cx="2175189" cy="2407409"/>
      </dsp:txXfrm>
    </dsp:sp>
    <dsp:sp modelId="{D4397D2C-6DDE-4A42-9855-5F94ADD7F1F8}">
      <dsp:nvSpPr>
        <dsp:cNvPr id="0" name=""/>
        <dsp:cNvSpPr/>
      </dsp:nvSpPr>
      <dsp:spPr>
        <a:xfrm>
          <a:off x="3902810" y="806991"/>
          <a:ext cx="486724" cy="486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576065" y="504052"/>
          <a:ext cx="879848" cy="879872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6466623" y="-99923"/>
          <a:ext cx="2292076" cy="2483066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Средња школа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6802290" y="263714"/>
        <a:ext cx="1620742" cy="1755792"/>
      </dsp:txXfrm>
    </dsp:sp>
    <dsp:sp modelId="{4ABBCF6F-E7DA-4CE7-A2F5-6DD06BFAA1FA}">
      <dsp:nvSpPr>
        <dsp:cNvPr id="0" name=""/>
        <dsp:cNvSpPr/>
      </dsp:nvSpPr>
      <dsp:spPr>
        <a:xfrm>
          <a:off x="5929473" y="1480317"/>
          <a:ext cx="486724" cy="48671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363068" y="4436403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3877578" y="3934349"/>
          <a:ext cx="352427" cy="3527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</a:t>
          </a:r>
          <a:r>
            <a:rPr lang="sr-Cyrl-RS" sz="1400" kern="1200" dirty="0">
              <a:solidFill>
                <a:schemeClr val="tx1"/>
              </a:solidFill>
            </a:rPr>
            <a:t>Министарства финансија за припрему одлуке о буџету за 202</a:t>
          </a:r>
          <a:r>
            <a:rPr lang="sr-Latn-RS" sz="1400" kern="1200" dirty="0">
              <a:solidFill>
                <a:schemeClr val="tx1"/>
              </a:solidFill>
            </a:rPr>
            <a:t>2</a:t>
          </a:r>
          <a:r>
            <a:rPr lang="sr-Cyrl-RS" sz="1400" kern="1200" dirty="0"/>
            <a:t>.</a:t>
          </a:r>
          <a:r>
            <a:rPr lang="sr-Latn-RS" sz="1400" kern="1200" dirty="0"/>
            <a:t> </a:t>
          </a:r>
          <a:r>
            <a:rPr lang="sr-Cyrl-RS" sz="1400" kern="1200" dirty="0"/>
            <a:t>годину и др.</a:t>
          </a: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071" y="676108"/>
          <a:ext cx="952039" cy="952039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буџета општине</a:t>
          </a:r>
          <a:r>
            <a:rPr lang="en-US" sz="1000" kern="1200" dirty="0">
              <a:solidFill>
                <a:schemeClr val="bg1"/>
              </a:solidFill>
              <a:latin typeface="Cambria" pitchFamily="18" charset="0"/>
            </a:rPr>
            <a:t> </a:t>
          </a:r>
          <a:r>
            <a:rPr lang="sr-Latn-RS" sz="1000" kern="1200" dirty="0">
              <a:solidFill>
                <a:schemeClr val="bg1"/>
              </a:solidFill>
              <a:latin typeface="Cambria" pitchFamily="18" charset="0"/>
            </a:rPr>
            <a:t> 1.608.235</a:t>
          </a:r>
          <a:r>
            <a:rPr lang="sr-Cyrl-RS" sz="1000" kern="1200" dirty="0">
              <a:solidFill>
                <a:schemeClr val="bg1"/>
              </a:solidFill>
            </a:rPr>
            <a:t> милиона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40494" y="815531"/>
        <a:ext cx="673193" cy="673193"/>
      </dsp:txXfrm>
    </dsp:sp>
    <dsp:sp modelId="{98F3E7AB-6934-48FA-B82F-FBEAF1B2375D}">
      <dsp:nvSpPr>
        <dsp:cNvPr id="0" name=""/>
        <dsp:cNvSpPr/>
      </dsp:nvSpPr>
      <dsp:spPr>
        <a:xfrm>
          <a:off x="1030416" y="876036"/>
          <a:ext cx="552182" cy="552182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103608" y="1087190"/>
        <a:ext cx="405798" cy="129874"/>
      </dsp:txXfrm>
    </dsp:sp>
    <dsp:sp modelId="{2F60A798-586E-4E47-B649-25F047F36835}">
      <dsp:nvSpPr>
        <dsp:cNvPr id="0" name=""/>
        <dsp:cNvSpPr/>
      </dsp:nvSpPr>
      <dsp:spPr>
        <a:xfrm>
          <a:off x="1659904" y="676108"/>
          <a:ext cx="952039" cy="95203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Latn-RS" sz="1000" kern="1200" dirty="0">
              <a:solidFill>
                <a:schemeClr val="bg1"/>
              </a:solidFill>
            </a:rPr>
            <a:t>95.000</a:t>
          </a:r>
          <a:r>
            <a:rPr lang="sr-Cyrl-RS" sz="1000" kern="1200" dirty="0">
              <a:solidFill>
                <a:schemeClr val="bg1"/>
              </a:solidFill>
            </a:rPr>
            <a:t> милиона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799327" y="815531"/>
        <a:ext cx="673193" cy="673193"/>
      </dsp:txXfrm>
    </dsp:sp>
    <dsp:sp modelId="{41F09F99-3DCC-47E4-9188-F7D103A1F6E3}">
      <dsp:nvSpPr>
        <dsp:cNvPr id="0" name=""/>
        <dsp:cNvSpPr/>
      </dsp:nvSpPr>
      <dsp:spPr>
        <a:xfrm>
          <a:off x="2689249" y="876036"/>
          <a:ext cx="552182" cy="552182"/>
        </a:xfrm>
        <a:prstGeom prst="mathPlus">
          <a:avLst/>
        </a:prstGeom>
        <a:solidFill>
          <a:schemeClr val="accent4">
            <a:hueOff val="6807678"/>
            <a:satOff val="-7995"/>
            <a:lumOff val="30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762441" y="1087190"/>
        <a:ext cx="405798" cy="129874"/>
      </dsp:txXfrm>
    </dsp:sp>
    <dsp:sp modelId="{6C1FFF0F-B1A4-4C41-B9D3-30452A0DFA4B}">
      <dsp:nvSpPr>
        <dsp:cNvPr id="0" name=""/>
        <dsp:cNvSpPr/>
      </dsp:nvSpPr>
      <dsp:spPr>
        <a:xfrm>
          <a:off x="3318737" y="345679"/>
          <a:ext cx="1421442" cy="161289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Приходи буџ. кор. из осталих извора </a:t>
          </a:r>
          <a:r>
            <a:rPr lang="sr-Latn-RS" sz="1300" kern="1200" dirty="0">
              <a:solidFill>
                <a:schemeClr val="bg1"/>
              </a:solidFill>
            </a:rPr>
            <a:t>28.683 </a:t>
          </a:r>
          <a:r>
            <a:rPr lang="sr-Cyrl-RS" sz="1300" kern="1200" dirty="0">
              <a:solidFill>
                <a:schemeClr val="bg1"/>
              </a:solidFill>
            </a:rPr>
            <a:t>милиона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3526902" y="581882"/>
        <a:ext cx="1005112" cy="1140491"/>
      </dsp:txXfrm>
    </dsp:sp>
    <dsp:sp modelId="{87C2FC52-975B-4E62-B5E0-1AB7C844E900}">
      <dsp:nvSpPr>
        <dsp:cNvPr id="0" name=""/>
        <dsp:cNvSpPr/>
      </dsp:nvSpPr>
      <dsp:spPr>
        <a:xfrm>
          <a:off x="4817485" y="876036"/>
          <a:ext cx="552182" cy="552182"/>
        </a:xfrm>
        <a:prstGeom prst="mathPlus">
          <a:avLst/>
        </a:prstGeom>
        <a:solidFill>
          <a:schemeClr val="accent4">
            <a:hueOff val="13615356"/>
            <a:satOff val="-15991"/>
            <a:lumOff val="61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890677" y="1087190"/>
        <a:ext cx="405798" cy="129874"/>
      </dsp:txXfrm>
    </dsp:sp>
    <dsp:sp modelId="{DB68C0B8-C86E-4B3A-808B-732423348FCC}">
      <dsp:nvSpPr>
        <dsp:cNvPr id="0" name=""/>
        <dsp:cNvSpPr/>
      </dsp:nvSpPr>
      <dsp:spPr>
        <a:xfrm>
          <a:off x="5446973" y="264361"/>
          <a:ext cx="1208242" cy="1775533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Приходи од других нивоа власти </a:t>
          </a:r>
          <a:r>
            <a:rPr lang="sr-Latn-RS" sz="1300" kern="1200" dirty="0">
              <a:solidFill>
                <a:schemeClr val="bg1"/>
              </a:solidFill>
            </a:rPr>
            <a:t>13.938</a:t>
          </a:r>
          <a:r>
            <a:rPr lang="sr-Cyrl-RS" sz="1300" kern="1200" dirty="0">
              <a:solidFill>
                <a:schemeClr val="bg1"/>
              </a:solidFill>
            </a:rPr>
            <a:t> милиона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5623916" y="524382"/>
        <a:ext cx="854356" cy="1255491"/>
      </dsp:txXfrm>
    </dsp:sp>
    <dsp:sp modelId="{645D3C6A-1602-4009-96CA-F16645B4106D}">
      <dsp:nvSpPr>
        <dsp:cNvPr id="0" name=""/>
        <dsp:cNvSpPr/>
      </dsp:nvSpPr>
      <dsp:spPr>
        <a:xfrm>
          <a:off x="6732521" y="876036"/>
          <a:ext cx="552182" cy="552182"/>
        </a:xfrm>
        <a:prstGeom prst="mathEqual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805713" y="989785"/>
        <a:ext cx="405798" cy="324684"/>
      </dsp:txXfrm>
    </dsp:sp>
    <dsp:sp modelId="{2DB98FF9-EDB5-4EEE-AFA3-A57C7337F497}">
      <dsp:nvSpPr>
        <dsp:cNvPr id="0" name=""/>
        <dsp:cNvSpPr/>
      </dsp:nvSpPr>
      <dsp:spPr>
        <a:xfrm>
          <a:off x="7362010" y="595613"/>
          <a:ext cx="1601405" cy="1113028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bg1"/>
              </a:solidFill>
            </a:rPr>
            <a:t>Укупан буџет општине 1.</a:t>
          </a:r>
          <a:r>
            <a:rPr lang="sr-Latn-RS" sz="1400" kern="1200" dirty="0">
              <a:solidFill>
                <a:schemeClr val="bg1"/>
              </a:solidFill>
            </a:rPr>
            <a:t>745.856 </a:t>
          </a:r>
          <a:r>
            <a:rPr lang="sr-Cyrl-RS" sz="1400" kern="1200" dirty="0">
              <a:solidFill>
                <a:schemeClr val="bg1"/>
              </a:solidFill>
            </a:rPr>
            <a:t>милиона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7596530" y="758612"/>
        <a:ext cx="1132365" cy="787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135743"/>
          <a:ext cx="2124745" cy="32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135743"/>
        <a:ext cx="2124745" cy="326699"/>
      </dsp:txXfrm>
    </dsp:sp>
    <dsp:sp modelId="{02385D1D-92EB-445D-B736-940004751C79}">
      <dsp:nvSpPr>
        <dsp:cNvPr id="0" name=""/>
        <dsp:cNvSpPr/>
      </dsp:nvSpPr>
      <dsp:spPr>
        <a:xfrm>
          <a:off x="2128898" y="38754"/>
          <a:ext cx="424949" cy="52067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38754"/>
          <a:ext cx="5779306" cy="52067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38754"/>
        <a:ext cx="5779306" cy="520678"/>
      </dsp:txXfrm>
    </dsp:sp>
    <dsp:sp modelId="{F40D94EA-52E0-4740-A924-EAF350BDF213}">
      <dsp:nvSpPr>
        <dsp:cNvPr id="0" name=""/>
        <dsp:cNvSpPr/>
      </dsp:nvSpPr>
      <dsp:spPr>
        <a:xfrm>
          <a:off x="4153" y="991376"/>
          <a:ext cx="2124745" cy="5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991376"/>
        <a:ext cx="2124745" cy="544500"/>
      </dsp:txXfrm>
    </dsp:sp>
    <dsp:sp modelId="{0E930D30-96BC-4D43-B65A-EE88C46DBE48}">
      <dsp:nvSpPr>
        <dsp:cNvPr id="0" name=""/>
        <dsp:cNvSpPr/>
      </dsp:nvSpPr>
      <dsp:spPr>
        <a:xfrm>
          <a:off x="2128898" y="617032"/>
          <a:ext cx="424949" cy="129318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617032"/>
          <a:ext cx="5779306" cy="1293187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617032"/>
        <a:ext cx="5779306" cy="1293187"/>
      </dsp:txXfrm>
    </dsp:sp>
    <dsp:sp modelId="{CCB8139E-CA19-491D-9FCD-6BF28923C725}">
      <dsp:nvSpPr>
        <dsp:cNvPr id="0" name=""/>
        <dsp:cNvSpPr/>
      </dsp:nvSpPr>
      <dsp:spPr>
        <a:xfrm>
          <a:off x="4153" y="2052898"/>
          <a:ext cx="2124745" cy="5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052898"/>
        <a:ext cx="2124745" cy="544500"/>
      </dsp:txXfrm>
    </dsp:sp>
    <dsp:sp modelId="{14D1633C-A097-4A5A-8269-B04E98857E56}">
      <dsp:nvSpPr>
        <dsp:cNvPr id="0" name=""/>
        <dsp:cNvSpPr/>
      </dsp:nvSpPr>
      <dsp:spPr>
        <a:xfrm>
          <a:off x="2128898" y="1967820"/>
          <a:ext cx="424949" cy="714656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1967820"/>
          <a:ext cx="5779306" cy="714656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1967820"/>
        <a:ext cx="5779306" cy="714656"/>
      </dsp:txXfrm>
    </dsp:sp>
    <dsp:sp modelId="{9312B733-3AEB-49F6-8245-08553BA2949B}">
      <dsp:nvSpPr>
        <dsp:cNvPr id="0" name=""/>
        <dsp:cNvSpPr/>
      </dsp:nvSpPr>
      <dsp:spPr>
        <a:xfrm>
          <a:off x="4153" y="2740076"/>
          <a:ext cx="2124745" cy="97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740076"/>
        <a:ext cx="2124745" cy="970200"/>
      </dsp:txXfrm>
    </dsp:sp>
    <dsp:sp modelId="{435AB433-2559-485A-A03D-C32F36288071}">
      <dsp:nvSpPr>
        <dsp:cNvPr id="0" name=""/>
        <dsp:cNvSpPr/>
      </dsp:nvSpPr>
      <dsp:spPr>
        <a:xfrm>
          <a:off x="2128898" y="2740076"/>
          <a:ext cx="424949" cy="9702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740076"/>
          <a:ext cx="5779306" cy="97020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740076"/>
        <a:ext cx="5779306" cy="970200"/>
      </dsp:txXfrm>
    </dsp:sp>
    <dsp:sp modelId="{EFAACCF6-3A6A-4536-89B0-F0A7C44F6BE1}">
      <dsp:nvSpPr>
        <dsp:cNvPr id="0" name=""/>
        <dsp:cNvSpPr/>
      </dsp:nvSpPr>
      <dsp:spPr>
        <a:xfrm>
          <a:off x="4153" y="3767876"/>
          <a:ext cx="2124745" cy="118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67876"/>
        <a:ext cx="2124745" cy="1188000"/>
      </dsp:txXfrm>
    </dsp:sp>
    <dsp:sp modelId="{6497CA82-45EE-4BD1-AEB4-CC3961FBFB74}">
      <dsp:nvSpPr>
        <dsp:cNvPr id="0" name=""/>
        <dsp:cNvSpPr/>
      </dsp:nvSpPr>
      <dsp:spPr>
        <a:xfrm>
          <a:off x="2128898" y="3767876"/>
          <a:ext cx="424949" cy="1188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767876"/>
          <a:ext cx="5779306" cy="11880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767876"/>
        <a:ext cx="5779306" cy="1188000"/>
      </dsp:txXfrm>
    </dsp:sp>
    <dsp:sp modelId="{939B76D1-BB33-4E50-9ECD-839FB5787B95}">
      <dsp:nvSpPr>
        <dsp:cNvPr id="0" name=""/>
        <dsp:cNvSpPr/>
      </dsp:nvSpPr>
      <dsp:spPr>
        <a:xfrm>
          <a:off x="4153" y="5013476"/>
          <a:ext cx="2124745" cy="5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5013476"/>
        <a:ext cx="2124745" cy="544500"/>
      </dsp:txXfrm>
    </dsp:sp>
    <dsp:sp modelId="{7845F59F-6101-48DE-ABCC-EC5351843F5B}">
      <dsp:nvSpPr>
        <dsp:cNvPr id="0" name=""/>
        <dsp:cNvSpPr/>
      </dsp:nvSpPr>
      <dsp:spPr>
        <a:xfrm>
          <a:off x="2128898" y="5013476"/>
          <a:ext cx="424949" cy="5445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5013476"/>
          <a:ext cx="5779306" cy="5445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5013476"/>
        <a:ext cx="5779306" cy="544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42111" y="1095960"/>
          <a:ext cx="2664411" cy="2664411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>
              <a:solidFill>
                <a:schemeClr val="bg1"/>
              </a:solidFill>
            </a:rPr>
            <a:t>Укупни буџетски приходи и примања  1.</a:t>
          </a:r>
          <a:r>
            <a:rPr lang="sr-Latn-RS" sz="2100" kern="1200" dirty="0">
              <a:solidFill>
                <a:schemeClr val="bg1"/>
              </a:solidFill>
            </a:rPr>
            <a:t>745.856.000</a:t>
          </a:r>
          <a:r>
            <a:rPr lang="sr-Cyrl-RS" sz="2100" kern="1200" dirty="0">
              <a:solidFill>
                <a:schemeClr val="bg1"/>
              </a:solidFill>
            </a:rPr>
            <a:t> динара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2332305" y="1486154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0"/>
          <a:ext cx="1332205" cy="13322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9"/>
                <a:satOff val="-59"/>
                <a:lumOff val="749"/>
                <a:alphaOff val="5000"/>
                <a:shade val="22000"/>
                <a:satMod val="160000"/>
              </a:schemeClr>
              <a:schemeClr val="accent4">
                <a:shade val="80000"/>
                <a:alpha val="50000"/>
                <a:hueOff val="-9"/>
                <a:satOff val="-59"/>
                <a:lumOff val="749"/>
                <a:alphaOff val="5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9"/>
              <a:satOff val="-59"/>
              <a:lumOff val="749"/>
              <a:alphaOff val="5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Приходи од  пореза  </a:t>
          </a:r>
          <a:r>
            <a:rPr lang="sr-Latn-RS" sz="900" kern="1200" dirty="0">
              <a:solidFill>
                <a:schemeClr val="bg1"/>
              </a:solidFill>
            </a:rPr>
            <a:t>1.200.879</a:t>
          </a:r>
          <a:r>
            <a:rPr lang="sr-Cyrl-RS" sz="900" kern="1200" dirty="0">
              <a:solidFill>
                <a:schemeClr val="bg1"/>
              </a:solidFill>
            </a:rPr>
            <a:t>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859981" y="195097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065197" y="680584"/>
          <a:ext cx="1332205" cy="13322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17"/>
                <a:satOff val="-119"/>
                <a:lumOff val="1498"/>
                <a:alphaOff val="10000"/>
                <a:shade val="22000"/>
                <a:satMod val="160000"/>
              </a:schemeClr>
              <a:schemeClr val="accent4">
                <a:shade val="80000"/>
                <a:alpha val="50000"/>
                <a:hueOff val="-17"/>
                <a:satOff val="-119"/>
                <a:lumOff val="1498"/>
                <a:alphaOff val="1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17"/>
              <a:satOff val="-119"/>
              <a:lumOff val="1498"/>
              <a:alphaOff val="10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Трансфери </a:t>
          </a:r>
          <a:r>
            <a:rPr lang="sr-Latn-RS" sz="900" kern="1200" dirty="0">
              <a:solidFill>
                <a:schemeClr val="bg1"/>
              </a:solidFill>
            </a:rPr>
            <a:t>168.565.</a:t>
          </a:r>
          <a:r>
            <a:rPr lang="sr-Cyrl-RS" sz="900" kern="1200" dirty="0">
              <a:solidFill>
                <a:schemeClr val="bg1"/>
              </a:solidFill>
            </a:rPr>
            <a:t>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260294" y="875681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419670" y="2559834"/>
          <a:ext cx="1332205" cy="13322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26"/>
                <a:satOff val="-178"/>
                <a:lumOff val="2247"/>
                <a:alphaOff val="15000"/>
                <a:shade val="22000"/>
                <a:satMod val="160000"/>
              </a:schemeClr>
              <a:schemeClr val="accent4">
                <a:shade val="80000"/>
                <a:alpha val="50000"/>
                <a:hueOff val="-26"/>
                <a:satOff val="-178"/>
                <a:lumOff val="2247"/>
                <a:alphaOff val="15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26"/>
              <a:satOff val="-178"/>
              <a:lumOff val="2247"/>
              <a:alphaOff val="15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Други приходи  </a:t>
          </a:r>
          <a:r>
            <a:rPr lang="sr-Latn-RS" sz="900" kern="1200" dirty="0">
              <a:solidFill>
                <a:schemeClr val="bg1"/>
              </a:solidFill>
            </a:rPr>
            <a:t>172.319.</a:t>
          </a:r>
          <a:r>
            <a:rPr lang="sr-Cyrl-RS" sz="900" kern="1200" dirty="0">
              <a:solidFill>
                <a:schemeClr val="bg1"/>
              </a:solidFill>
            </a:rPr>
            <a:t>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614767" y="2754931"/>
        <a:ext cx="942011" cy="942011"/>
      </dsp:txXfrm>
    </dsp:sp>
    <dsp:sp modelId="{FF788D35-4A98-4F6D-8C58-23FD7333CFDD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35"/>
                <a:satOff val="-237"/>
                <a:lumOff val="2995"/>
                <a:alphaOff val="20000"/>
                <a:shade val="22000"/>
                <a:satMod val="160000"/>
              </a:schemeClr>
              <a:schemeClr val="accent4">
                <a:shade val="80000"/>
                <a:alpha val="50000"/>
                <a:hueOff val="-35"/>
                <a:satOff val="-237"/>
                <a:lumOff val="2995"/>
                <a:alphaOff val="2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35"/>
              <a:satOff val="-237"/>
              <a:lumOff val="2995"/>
              <a:alphaOff val="20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Меморандумске ставке за рефундацију расхода 106.000 динара</a:t>
          </a:r>
          <a:endParaRPr lang="sr-Latn-RS" sz="900" kern="1200" dirty="0">
            <a:solidFill>
              <a:schemeClr val="bg1"/>
            </a:solidFill>
          </a:endParaRPr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951618" y="2506469"/>
          <a:ext cx="1332205" cy="13322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43"/>
                <a:satOff val="-297"/>
                <a:lumOff val="3744"/>
                <a:alphaOff val="25000"/>
                <a:shade val="22000"/>
                <a:satMod val="160000"/>
              </a:schemeClr>
              <a:schemeClr val="accent4">
                <a:shade val="80000"/>
                <a:alpha val="50000"/>
                <a:hueOff val="-43"/>
                <a:satOff val="-297"/>
                <a:lumOff val="3744"/>
                <a:alphaOff val="25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43"/>
              <a:satOff val="-297"/>
              <a:lumOff val="3744"/>
              <a:alphaOff val="25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Примања од продаје имовине   </a:t>
          </a:r>
          <a:r>
            <a:rPr lang="sr-Latn-RS" sz="900" kern="1200" dirty="0">
              <a:solidFill>
                <a:schemeClr val="bg1"/>
              </a:solidFill>
            </a:rPr>
            <a:t>108.987</a:t>
          </a:r>
          <a:r>
            <a:rPr lang="sr-Cyrl-RS" sz="900" kern="1200" dirty="0">
              <a:solidFill>
                <a:schemeClr val="bg1"/>
              </a:solidFill>
            </a:rPr>
            <a:t>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146715" y="2701566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072943" y="692002"/>
          <a:ext cx="1332205" cy="133221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52"/>
                <a:satOff val="-356"/>
                <a:lumOff val="4493"/>
                <a:alphaOff val="30000"/>
                <a:shade val="22000"/>
                <a:satMod val="160000"/>
              </a:schemeClr>
              <a:schemeClr val="accent4">
                <a:shade val="80000"/>
                <a:alpha val="50000"/>
                <a:hueOff val="-52"/>
                <a:satOff val="-356"/>
                <a:lumOff val="4493"/>
                <a:alphaOff val="3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52"/>
              <a:satOff val="-356"/>
              <a:lumOff val="4493"/>
              <a:alphaOff val="30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</a:t>
          </a:r>
          <a:r>
            <a:rPr lang="sr-Latn-RS" sz="1000" kern="1200" dirty="0">
              <a:solidFill>
                <a:schemeClr val="bg1"/>
              </a:solidFill>
            </a:rPr>
            <a:t> 95</a:t>
          </a:r>
          <a:r>
            <a:rPr lang="sr-Cyrl-RS" sz="1000" kern="1200" dirty="0">
              <a:solidFill>
                <a:schemeClr val="bg1"/>
              </a:solidFill>
              <a:latin typeface="+mn-lt"/>
            </a:rPr>
            <a:t>.</a:t>
          </a:r>
          <a:r>
            <a:rPr lang="sr-Latn-RS" sz="1000" kern="1200" dirty="0">
              <a:solidFill>
                <a:schemeClr val="bg1"/>
              </a:solidFill>
              <a:latin typeface="+mn-lt"/>
            </a:rPr>
            <a:t>000</a:t>
          </a:r>
          <a:r>
            <a:rPr lang="sr-Cyrl-RS" sz="1000" kern="1200" dirty="0">
              <a:solidFill>
                <a:schemeClr val="bg1"/>
              </a:solidFill>
            </a:rPr>
            <a:t>.000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268040" y="887101"/>
        <a:ext cx="942011" cy="9420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49045"/>
          <a:ext cx="2055390" cy="51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49045"/>
        <a:ext cx="2055390" cy="510468"/>
      </dsp:txXfrm>
    </dsp:sp>
    <dsp:sp modelId="{02385D1D-92EB-445D-B736-940004751C79}">
      <dsp:nvSpPr>
        <dsp:cNvPr id="0" name=""/>
        <dsp:cNvSpPr/>
      </dsp:nvSpPr>
      <dsp:spPr>
        <a:xfrm>
          <a:off x="2055390" y="49045"/>
          <a:ext cx="411078" cy="51046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49045"/>
          <a:ext cx="5590663" cy="51046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49045"/>
        <a:ext cx="5590663" cy="510468"/>
      </dsp:txXfrm>
    </dsp:sp>
    <dsp:sp modelId="{F40D94EA-52E0-4740-A924-EAF350BDF213}">
      <dsp:nvSpPr>
        <dsp:cNvPr id="0" name=""/>
        <dsp:cNvSpPr/>
      </dsp:nvSpPr>
      <dsp:spPr>
        <a:xfrm>
          <a:off x="0" y="709227"/>
          <a:ext cx="2055390" cy="51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09227"/>
        <a:ext cx="2055390" cy="510468"/>
      </dsp:txXfrm>
    </dsp:sp>
    <dsp:sp modelId="{0E930D30-96BC-4D43-B65A-EE88C46DBE48}">
      <dsp:nvSpPr>
        <dsp:cNvPr id="0" name=""/>
        <dsp:cNvSpPr/>
      </dsp:nvSpPr>
      <dsp:spPr>
        <a:xfrm>
          <a:off x="2055390" y="613514"/>
          <a:ext cx="411078" cy="701894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13514"/>
          <a:ext cx="5590663" cy="70189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13514"/>
        <a:ext cx="5590663" cy="701894"/>
      </dsp:txXfrm>
    </dsp:sp>
    <dsp:sp modelId="{CCB8139E-CA19-491D-9FCD-6BF28923C725}">
      <dsp:nvSpPr>
        <dsp:cNvPr id="0" name=""/>
        <dsp:cNvSpPr/>
      </dsp:nvSpPr>
      <dsp:spPr>
        <a:xfrm>
          <a:off x="0" y="1560834"/>
          <a:ext cx="2055390" cy="51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560834"/>
        <a:ext cx="2055390" cy="510468"/>
      </dsp:txXfrm>
    </dsp:sp>
    <dsp:sp modelId="{14D1633C-A097-4A5A-8269-B04E98857E56}">
      <dsp:nvSpPr>
        <dsp:cNvPr id="0" name=""/>
        <dsp:cNvSpPr/>
      </dsp:nvSpPr>
      <dsp:spPr>
        <a:xfrm>
          <a:off x="2055390" y="1369408"/>
          <a:ext cx="411078" cy="89332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69408"/>
          <a:ext cx="5590663" cy="893320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69408"/>
        <a:ext cx="5590663" cy="893320"/>
      </dsp:txXfrm>
    </dsp:sp>
    <dsp:sp modelId="{9312B733-3AEB-49F6-8245-08553BA2949B}">
      <dsp:nvSpPr>
        <dsp:cNvPr id="0" name=""/>
        <dsp:cNvSpPr/>
      </dsp:nvSpPr>
      <dsp:spPr>
        <a:xfrm>
          <a:off x="0" y="2417227"/>
          <a:ext cx="2055390" cy="306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17227"/>
        <a:ext cx="2055390" cy="306281"/>
      </dsp:txXfrm>
    </dsp:sp>
    <dsp:sp modelId="{435AB433-2559-485A-A03D-C32F36288071}">
      <dsp:nvSpPr>
        <dsp:cNvPr id="0" name=""/>
        <dsp:cNvSpPr/>
      </dsp:nvSpPr>
      <dsp:spPr>
        <a:xfrm>
          <a:off x="2055390" y="2316729"/>
          <a:ext cx="411078" cy="50727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16729"/>
          <a:ext cx="5590663" cy="50727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16729"/>
        <a:ext cx="5590663" cy="507278"/>
      </dsp:txXfrm>
    </dsp:sp>
    <dsp:sp modelId="{EFAACCF6-3A6A-4536-89B0-F0A7C44F6BE1}">
      <dsp:nvSpPr>
        <dsp:cNvPr id="0" name=""/>
        <dsp:cNvSpPr/>
      </dsp:nvSpPr>
      <dsp:spPr>
        <a:xfrm>
          <a:off x="0" y="2978506"/>
          <a:ext cx="2057400" cy="306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78506"/>
        <a:ext cx="2057400" cy="306281"/>
      </dsp:txXfrm>
    </dsp:sp>
    <dsp:sp modelId="{6497CA82-45EE-4BD1-AEB4-CC3961FBFB74}">
      <dsp:nvSpPr>
        <dsp:cNvPr id="0" name=""/>
        <dsp:cNvSpPr/>
      </dsp:nvSpPr>
      <dsp:spPr>
        <a:xfrm>
          <a:off x="2057399" y="2878007"/>
          <a:ext cx="411480" cy="50727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78007"/>
          <a:ext cx="5596128" cy="50727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78007"/>
        <a:ext cx="5596128" cy="507278"/>
      </dsp:txXfrm>
    </dsp:sp>
    <dsp:sp modelId="{939B76D1-BB33-4E50-9ECD-839FB5787B95}">
      <dsp:nvSpPr>
        <dsp:cNvPr id="0" name=""/>
        <dsp:cNvSpPr/>
      </dsp:nvSpPr>
      <dsp:spPr>
        <a:xfrm>
          <a:off x="0" y="3539784"/>
          <a:ext cx="2055390" cy="306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9784"/>
        <a:ext cx="2055390" cy="306281"/>
      </dsp:txXfrm>
    </dsp:sp>
    <dsp:sp modelId="{7845F59F-6101-48DE-ABCC-EC5351843F5B}">
      <dsp:nvSpPr>
        <dsp:cNvPr id="0" name=""/>
        <dsp:cNvSpPr/>
      </dsp:nvSpPr>
      <dsp:spPr>
        <a:xfrm>
          <a:off x="2055390" y="3439285"/>
          <a:ext cx="411078" cy="50727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9285"/>
          <a:ext cx="5590663" cy="50727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9285"/>
        <a:ext cx="5590663" cy="507278"/>
      </dsp:txXfrm>
    </dsp:sp>
    <dsp:sp modelId="{B471A916-B6F4-4017-A447-E2C98CEE19B9}">
      <dsp:nvSpPr>
        <dsp:cNvPr id="0" name=""/>
        <dsp:cNvSpPr/>
      </dsp:nvSpPr>
      <dsp:spPr>
        <a:xfrm>
          <a:off x="0" y="4220703"/>
          <a:ext cx="2055390" cy="306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20703"/>
        <a:ext cx="2055390" cy="306281"/>
      </dsp:txXfrm>
    </dsp:sp>
    <dsp:sp modelId="{7F976215-9D17-4223-A92A-D3302071B429}">
      <dsp:nvSpPr>
        <dsp:cNvPr id="0" name=""/>
        <dsp:cNvSpPr/>
      </dsp:nvSpPr>
      <dsp:spPr>
        <a:xfrm>
          <a:off x="2055390" y="4000564"/>
          <a:ext cx="411078" cy="74656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4000564"/>
          <a:ext cx="5590663" cy="74656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4000564"/>
        <a:ext cx="5590663" cy="746560"/>
      </dsp:txXfrm>
    </dsp:sp>
    <dsp:sp modelId="{320B77C6-F8A0-4CEB-8B55-79E4A1BAF9E9}">
      <dsp:nvSpPr>
        <dsp:cNvPr id="0" name=""/>
        <dsp:cNvSpPr/>
      </dsp:nvSpPr>
      <dsp:spPr>
        <a:xfrm>
          <a:off x="0" y="5021264"/>
          <a:ext cx="2055390" cy="306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21264"/>
        <a:ext cx="2055390" cy="306281"/>
      </dsp:txXfrm>
    </dsp:sp>
    <dsp:sp modelId="{803A06C6-F698-48F4-A91D-0B2B17EECBA4}">
      <dsp:nvSpPr>
        <dsp:cNvPr id="0" name=""/>
        <dsp:cNvSpPr/>
      </dsp:nvSpPr>
      <dsp:spPr>
        <a:xfrm>
          <a:off x="2055390" y="4801124"/>
          <a:ext cx="411078" cy="74656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801124"/>
          <a:ext cx="5590663" cy="74656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801124"/>
        <a:ext cx="5590663" cy="7465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319621" y="525633"/>
          <a:ext cx="3742468" cy="3742468"/>
        </a:xfrm>
        <a:prstGeom prst="blockArc">
          <a:avLst>
            <a:gd name="adj1" fmla="val 13069771"/>
            <a:gd name="adj2" fmla="val 15892869"/>
            <a:gd name="adj3" fmla="val 3431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146080" y="719170"/>
          <a:ext cx="3742468" cy="3742468"/>
        </a:xfrm>
        <a:prstGeom prst="blockArc">
          <a:avLst>
            <a:gd name="adj1" fmla="val 11148650"/>
            <a:gd name="adj2" fmla="val 13556078"/>
            <a:gd name="adj3" fmla="val 3431"/>
          </a:avLst>
        </a:prstGeom>
        <a:solidFill>
          <a:schemeClr val="accent3">
            <a:hueOff val="-1212165"/>
            <a:satOff val="5507"/>
            <a:lumOff val="-63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155530" y="532968"/>
          <a:ext cx="3742468" cy="3742468"/>
        </a:xfrm>
        <a:prstGeom prst="blockArc">
          <a:avLst>
            <a:gd name="adj1" fmla="val 8100000"/>
            <a:gd name="adj2" fmla="val 10800000"/>
            <a:gd name="adj3" fmla="val 3431"/>
          </a:avLst>
        </a:prstGeom>
        <a:solidFill>
          <a:schemeClr val="accent3">
            <a:hueOff val="-1010137"/>
            <a:satOff val="4589"/>
            <a:lumOff val="-53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134924" y="512683"/>
          <a:ext cx="3742468" cy="3742468"/>
        </a:xfrm>
        <a:prstGeom prst="blockArc">
          <a:avLst>
            <a:gd name="adj1" fmla="val 5309683"/>
            <a:gd name="adj2" fmla="val 8045950"/>
            <a:gd name="adj3" fmla="val 3431"/>
          </a:avLst>
        </a:prstGeom>
        <a:solidFill>
          <a:schemeClr val="accent3">
            <a:hueOff val="-808110"/>
            <a:satOff val="3671"/>
            <a:lumOff val="-42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176780" y="512059"/>
          <a:ext cx="3742468" cy="3742468"/>
        </a:xfrm>
        <a:prstGeom prst="blockArc">
          <a:avLst>
            <a:gd name="adj1" fmla="val 2755725"/>
            <a:gd name="adj2" fmla="val 5387933"/>
            <a:gd name="adj3" fmla="val 3431"/>
          </a:avLst>
        </a:prstGeom>
        <a:solidFill>
          <a:schemeClr val="accent3">
            <a:hueOff val="-606082"/>
            <a:satOff val="2754"/>
            <a:lumOff val="-31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080287" y="612840"/>
          <a:ext cx="3742468" cy="3742468"/>
        </a:xfrm>
        <a:prstGeom prst="blockArc">
          <a:avLst>
            <a:gd name="adj1" fmla="val 118230"/>
            <a:gd name="adj2" fmla="val 2494857"/>
            <a:gd name="adj3" fmla="val 3431"/>
          </a:avLst>
        </a:prstGeom>
        <a:solidFill>
          <a:schemeClr val="accent3">
            <a:hueOff val="-404055"/>
            <a:satOff val="1836"/>
            <a:lumOff val="-21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303417" y="-203954"/>
          <a:ext cx="3742468" cy="3742468"/>
        </a:xfrm>
        <a:prstGeom prst="blockArc">
          <a:avLst>
            <a:gd name="adj1" fmla="val 20472765"/>
            <a:gd name="adj2" fmla="val 1715264"/>
            <a:gd name="adj3" fmla="val 3431"/>
          </a:avLst>
        </a:prstGeom>
        <a:solidFill>
          <a:schemeClr val="accent3">
            <a:hueOff val="-202027"/>
            <a:satOff val="918"/>
            <a:lumOff val="-10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694198" y="452313"/>
          <a:ext cx="3742468" cy="3742468"/>
        </a:xfrm>
        <a:prstGeom prst="blockArc">
          <a:avLst>
            <a:gd name="adj1" fmla="val 15178129"/>
            <a:gd name="adj2" fmla="val 19034582"/>
            <a:gd name="adj3" fmla="val 343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187808" y="1544463"/>
          <a:ext cx="1677913" cy="17194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bg1"/>
              </a:solidFill>
            </a:rPr>
            <a:t>Укупни расходи и издаци 1.745.856.000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433533" y="1796275"/>
        <a:ext cx="1186463" cy="1215854"/>
      </dsp:txXfrm>
    </dsp:sp>
    <dsp:sp modelId="{73F305AC-CFDC-45B1-8AB8-6FABD1C99179}">
      <dsp:nvSpPr>
        <dsp:cNvPr id="0" name=""/>
        <dsp:cNvSpPr/>
      </dsp:nvSpPr>
      <dsp:spPr>
        <a:xfrm>
          <a:off x="3225752" y="-264941"/>
          <a:ext cx="1602025" cy="16600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1200" kern="1200" dirty="0">
              <a:solidFill>
                <a:schemeClr val="bg1"/>
              </a:solidFill>
            </a:rPr>
            <a:t>658.169</a:t>
          </a:r>
          <a:r>
            <a:rPr lang="ru-RU" sz="1200" kern="1200" dirty="0">
              <a:solidFill>
                <a:schemeClr val="bg1"/>
              </a:solidFill>
            </a:rPr>
            <a:t>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460363" y="-21837"/>
        <a:ext cx="1132803" cy="1173812"/>
      </dsp:txXfrm>
    </dsp:sp>
    <dsp:sp modelId="{A14630AA-C1BD-4A7E-B665-0A7C9B6C19C9}">
      <dsp:nvSpPr>
        <dsp:cNvPr id="0" name=""/>
        <dsp:cNvSpPr/>
      </dsp:nvSpPr>
      <dsp:spPr>
        <a:xfrm>
          <a:off x="5278867" y="383128"/>
          <a:ext cx="1273863" cy="1383699"/>
        </a:xfrm>
        <a:prstGeom prst="ellipse">
          <a:avLst/>
        </a:prstGeom>
        <a:solidFill>
          <a:schemeClr val="accent3">
            <a:hueOff val="-202027"/>
            <a:satOff val="918"/>
            <a:lumOff val="-10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Дотације и трансфери  275.454.000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465420" y="585766"/>
        <a:ext cx="900757" cy="978423"/>
      </dsp:txXfrm>
    </dsp:sp>
    <dsp:sp modelId="{E43F7264-94BE-4E7E-8A98-A0D70BB3AF06}">
      <dsp:nvSpPr>
        <dsp:cNvPr id="0" name=""/>
        <dsp:cNvSpPr/>
      </dsp:nvSpPr>
      <dsp:spPr>
        <a:xfrm>
          <a:off x="5112560" y="2007707"/>
          <a:ext cx="1354015" cy="1079210"/>
        </a:xfrm>
        <a:prstGeom prst="ellipse">
          <a:avLst/>
        </a:prstGeom>
        <a:solidFill>
          <a:schemeClr val="accent3">
            <a:hueOff val="-404055"/>
            <a:satOff val="1836"/>
            <a:lumOff val="-21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Расходи за запослене 371.666.000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310851" y="2165754"/>
        <a:ext cx="957433" cy="763116"/>
      </dsp:txXfrm>
    </dsp:sp>
    <dsp:sp modelId="{115526CD-270E-4C52-A164-15F2B6F9FE39}">
      <dsp:nvSpPr>
        <dsp:cNvPr id="0" name=""/>
        <dsp:cNvSpPr/>
      </dsp:nvSpPr>
      <dsp:spPr>
        <a:xfrm>
          <a:off x="4605784" y="3097369"/>
          <a:ext cx="1442888" cy="1214593"/>
        </a:xfrm>
        <a:prstGeom prst="ellipse">
          <a:avLst/>
        </a:prstGeom>
        <a:solidFill>
          <a:schemeClr val="accent3">
            <a:hueOff val="-606082"/>
            <a:satOff val="2754"/>
            <a:lumOff val="-31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Социјална помоћ 60.619.000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817090" y="3275242"/>
        <a:ext cx="1020276" cy="858847"/>
      </dsp:txXfrm>
    </dsp:sp>
    <dsp:sp modelId="{5101AD7C-EA94-402A-A388-0FD916639D60}">
      <dsp:nvSpPr>
        <dsp:cNvPr id="0" name=""/>
        <dsp:cNvSpPr/>
      </dsp:nvSpPr>
      <dsp:spPr>
        <a:xfrm>
          <a:off x="3356414" y="3628811"/>
          <a:ext cx="1396111" cy="1187210"/>
        </a:xfrm>
        <a:prstGeom prst="ellipse">
          <a:avLst/>
        </a:prstGeom>
        <a:solidFill>
          <a:schemeClr val="accent3">
            <a:hueOff val="-808110"/>
            <a:satOff val="3671"/>
            <a:lumOff val="-42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Субвенције 100.318.000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560870" y="3802674"/>
        <a:ext cx="987199" cy="839484"/>
      </dsp:txXfrm>
    </dsp:sp>
    <dsp:sp modelId="{D19ADD6D-9F0A-4766-B637-BB2D5495A9BB}">
      <dsp:nvSpPr>
        <dsp:cNvPr id="0" name=""/>
        <dsp:cNvSpPr/>
      </dsp:nvSpPr>
      <dsp:spPr>
        <a:xfrm>
          <a:off x="1944218" y="3137771"/>
          <a:ext cx="1564165" cy="1133790"/>
        </a:xfrm>
        <a:prstGeom prst="ellipse">
          <a:avLst/>
        </a:prstGeom>
        <a:solidFill>
          <a:schemeClr val="accent3">
            <a:hueOff val="-1010137"/>
            <a:satOff val="4589"/>
            <a:lumOff val="-53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Остали расходи 58.876.000 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73285" y="3303811"/>
        <a:ext cx="1106031" cy="801710"/>
      </dsp:txXfrm>
    </dsp:sp>
    <dsp:sp modelId="{4F05B281-B6DB-45BB-A427-1BF92AADC139}">
      <dsp:nvSpPr>
        <dsp:cNvPr id="0" name=""/>
        <dsp:cNvSpPr/>
      </dsp:nvSpPr>
      <dsp:spPr>
        <a:xfrm>
          <a:off x="1686692" y="1844703"/>
          <a:ext cx="1001875" cy="1118997"/>
        </a:xfrm>
        <a:prstGeom prst="ellipse">
          <a:avLst/>
        </a:prstGeom>
        <a:solidFill>
          <a:schemeClr val="accent3">
            <a:hueOff val="-1212165"/>
            <a:satOff val="5507"/>
            <a:lumOff val="-63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 12.000.000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833413" y="2008576"/>
        <a:ext cx="708433" cy="791251"/>
      </dsp:txXfrm>
    </dsp:sp>
    <dsp:sp modelId="{2D6C03BD-4023-431E-84F6-C080A9961C8A}">
      <dsp:nvSpPr>
        <dsp:cNvPr id="0" name=""/>
        <dsp:cNvSpPr/>
      </dsp:nvSpPr>
      <dsp:spPr>
        <a:xfrm>
          <a:off x="2138014" y="527144"/>
          <a:ext cx="1200442" cy="1483513"/>
        </a:xfrm>
        <a:prstGeom prst="ellipse">
          <a:avLst/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</a:rPr>
            <a:t>Капитални </a:t>
          </a:r>
          <a:r>
            <a:rPr lang="sr-Cyrl-RS" sz="1200" kern="1200">
              <a:solidFill>
                <a:schemeClr val="bg1"/>
              </a:solidFill>
            </a:rPr>
            <a:t>издаци  155.543.000динара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3815" y="744399"/>
        <a:ext cx="848840" cy="1049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cej.rs/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ОДЛУКУ О БУЏЕТУ за 202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sr-Cyrl-RS" dirty="0"/>
              <a:t>.годину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/>
              <a:t>Општина Бечеј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 descr="Bečej_GRB_20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191683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2023.годину у Одлуке 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1.</a:t>
            </a:r>
            <a:r>
              <a:rPr lang="sr-Cyrl-RS" b="1" dirty="0">
                <a:latin typeface="Cambria" pitchFamily="18" charset="0"/>
              </a:rPr>
              <a:t>745.856</a:t>
            </a:r>
            <a:r>
              <a:rPr lang="sr-Cyrl-RS" b="1" dirty="0"/>
              <a:t>,00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Шта су расходи и издаци буџета?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44517"/>
              </p:ext>
            </p:extLst>
          </p:nvPr>
        </p:nvGraphicFramePr>
        <p:xfrm>
          <a:off x="539552" y="1108325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пројектованих расхода и издатака буџета за 202</a:t>
            </a:r>
            <a:r>
              <a:rPr lang="sr-Cyrl-RS" sz="3000" b="1" dirty="0">
                <a:latin typeface="Cambria" pitchFamily="18" charset="0"/>
              </a:rPr>
              <a:t>3</a:t>
            </a:r>
            <a:r>
              <a:rPr lang="sr-Cyrl-RS" sz="3000" b="1" dirty="0"/>
              <a:t>.годину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4511850"/>
              </p:ext>
            </p:extLst>
          </p:nvPr>
        </p:nvGraphicFramePr>
        <p:xfrm>
          <a:off x="539552" y="1556792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Планирани 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95834"/>
              </p:ext>
            </p:extLst>
          </p:nvPr>
        </p:nvGraphicFramePr>
        <p:xfrm>
          <a:off x="179512" y="836712"/>
          <a:ext cx="8749480" cy="580790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13090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303639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</a:tblGrid>
              <a:tr h="662094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202</a:t>
                      </a:r>
                      <a:r>
                        <a:rPr lang="sr-Latn-RS" sz="1200" dirty="0">
                          <a:latin typeface="Cambria" pitchFamily="18" charset="0"/>
                        </a:rPr>
                        <a:t>3</a:t>
                      </a:r>
                      <a:r>
                        <a:rPr lang="sr-Cyrl-RS" sz="1200" dirty="0"/>
                        <a:t>.годину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СТАНОВАЊЕ, УРБАНИЗАМ И ПРОСТОРНО ПЛАНИРАЊЕ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6,400,000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КОМУНАЛНЕ ДЕЛАТНОСТИ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205,672,000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ЛОКАЛНИ ЕКОНОМСКИ РАЗВОЈ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250,000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287674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ТУРИЗМА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20,836,000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ПОЉОПРИВРЕДА И РУРАЛНИ РАЗВОЈ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47,400,000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ЗАШТИТА ЖИВОТНЕ СРЕДИНЕ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28,101,000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36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ОРГАНИЗАЦИЈА САОБРАЋАЈА И САОБРАЋАЈНА ИНФРАСТРУКТУРА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65,339,000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Предшколско васпитање и образовање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179,578,000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Основно образовање И ВАСПИТАЊЕ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166,261,000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Средње образовање И ВАСПИТАЊЕ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50,061,000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СОЦИЈАЛНА И ДЕЧИЈА ЗАШТИТА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129,929,000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ЗДРАВСТВЕНА ЗАШТИТА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32,578,000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46113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културе и информисања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109,105,00</a:t>
                      </a:r>
                      <a:r>
                        <a:rPr kumimoji="0" lang="sr-Cyrl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r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спорта и омладине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138,269,000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ОПШТЕ УСЛУГЕ ЛОКАЛНЕ САМОУПРАВЕ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484,825,000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ПОЛИТИЧКИ СИСТЕМ ЛОКАЛНЕ САМОУПРАВЕ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56,390,000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ЕНЕРГЕТСКА</a:t>
                      </a:r>
                      <a:r>
                        <a:rPr lang="sr-Cyrl-R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ЕФИКАСНОСТ И ОБНОВЉИВИ ИЗВОРИ ЕНЕРГИЈЕ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sr-Cyrl-RS" sz="18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,000,000</a:t>
                      </a:r>
                      <a:endParaRPr kumimoji="0" lang="sr-Latn-RS" sz="1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pPr algn="just"/>
            <a:r>
              <a:rPr lang="sr-Cyrl-RS" dirty="0"/>
              <a:t>Желимо да Вам се захвалимо што сте издвојили време за сагледавање ове презентације. Надамо се да је она олакшала ваше разумевање планиране садржине буџета; </a:t>
            </a:r>
          </a:p>
          <a:p>
            <a:pPr algn="just"/>
            <a:r>
              <a:rPr lang="sr-Latn-RS" dirty="0"/>
              <a:t>O</a:t>
            </a:r>
            <a:r>
              <a:rPr lang="sr-Cyrl-RS" dirty="0" err="1"/>
              <a:t>длуку</a:t>
            </a:r>
            <a:r>
              <a:rPr lang="sr-Cyrl-RS" dirty="0"/>
              <a:t> о буџету општине Бечеј за 202</a:t>
            </a:r>
            <a:r>
              <a:rPr lang="sr-Latn-RS" dirty="0">
                <a:latin typeface="Cambria" pitchFamily="18" charset="0"/>
              </a:rPr>
              <a:t>3</a:t>
            </a:r>
            <a:r>
              <a:rPr lang="sr-Cyrl-RS" dirty="0"/>
              <a:t>.годину можете преузети на следећем линку интернет странице општинске 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dirty="0">
                <a:solidFill>
                  <a:srgbClr val="FF0000"/>
                </a:solidFill>
                <a:hlinkClick r:id="rId2"/>
              </a:rPr>
              <a:t>www.becej.rs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Cyrl-RS" sz="8800" dirty="0"/>
          </a:p>
          <a:p>
            <a:pPr marL="0" indent="0" algn="ctr">
              <a:buNone/>
            </a:pPr>
            <a:r>
              <a:rPr lang="sr-Cyrl-RS" sz="8800" dirty="0"/>
              <a:t>ХВАЛА НА ПАЖЊИ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8274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</a:p>
          <a:p>
            <a:pPr marL="285750" indent="-285750"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Намера нам је да Вам дамо сажет и јасан приказ Одлуке о буџету општине Бечеј за 202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sr-Cyrl-RS" dirty="0"/>
              <a:t>.</a:t>
            </a:r>
            <a:r>
              <a:rPr lang="sr-Latn-RS" dirty="0"/>
              <a:t>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Настојимо да кроз овај </a:t>
            </a:r>
            <a:r>
              <a:rPr lang="ru-RU" dirty="0"/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развоја наше општине</a:t>
            </a:r>
            <a:r>
              <a:rPr lang="ru-RU" sz="1600" dirty="0"/>
              <a:t>. </a:t>
            </a:r>
            <a:endParaRPr lang="sr-Cyrl-RS" sz="1600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општине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500" y="2276872"/>
            <a:ext cx="4038600" cy="3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- Народна библиотека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	- Градски музеј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	- Градско позориште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	- Предшколска установа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	- Туристички организација 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	- Спортски центар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>
                <a:cs typeface="Calibri" panose="020F0502020204030204" pitchFamily="34" charset="0"/>
              </a:rPr>
              <a:t>    - Месне заједнице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59200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Здравствене институције (Дом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179512" y="1340768"/>
            <a:ext cx="864096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Бечеј 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8694300"/>
              </p:ext>
            </p:extLst>
          </p:nvPr>
        </p:nvGraphicFramePr>
        <p:xfrm>
          <a:off x="251520" y="1340768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372200" y="4437112"/>
            <a:ext cx="1584176" cy="151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072366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 Бечеј за 202</a:t>
            </a:r>
            <a:r>
              <a:rPr lang="sr-Latn-RS" sz="1600" dirty="0">
                <a:latin typeface="Cambria" pitchFamily="18" charset="0"/>
              </a:rPr>
              <a:t>3</a:t>
            </a:r>
            <a:r>
              <a:rPr lang="sr-Cyrl-RS" sz="1600" dirty="0"/>
              <a:t>.годину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r>
              <a:rPr lang="sr-Cyrl-RS" sz="1800" dirty="0"/>
              <a:t>Нацртом одлуке о буџету општине Бечеј за 202</a:t>
            </a:r>
            <a:r>
              <a:rPr lang="sr-Latn-RS" sz="1800" dirty="0">
                <a:latin typeface="Cambria" pitchFamily="18" charset="0"/>
              </a:rPr>
              <a:t>3</a:t>
            </a:r>
            <a:r>
              <a:rPr lang="sr-Cyrl-RS" sz="1800" dirty="0"/>
              <a:t>.годину планирана су средства: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95810137"/>
              </p:ext>
            </p:extLst>
          </p:nvPr>
        </p:nvGraphicFramePr>
        <p:xfrm>
          <a:off x="179512" y="4005064"/>
          <a:ext cx="896448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b="1" dirty="0"/>
              <a:t>1.745.856</a:t>
            </a:r>
            <a:r>
              <a:rPr lang="en-US" sz="3600" b="1" dirty="0"/>
              <a:t> </a:t>
            </a:r>
            <a:r>
              <a:rPr lang="sr-Cyrl-RS" sz="3600" b="1" dirty="0"/>
              <a:t>милиона 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202</a:t>
            </a:r>
            <a:r>
              <a:rPr lang="sr-Latn-RS" sz="3000" b="1" dirty="0">
                <a:latin typeface="Cambria" pitchFamily="18" charset="0"/>
              </a:rPr>
              <a:t>2</a:t>
            </a:r>
            <a:r>
              <a:rPr lang="sr-Cyrl-RS" sz="3000" b="1" dirty="0"/>
              <a:t>.годину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7325923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CF0692-5A2C-4794-9CAF-6478EEE9EEC6}">
  <ds:schemaRefs>
    <ds:schemaRef ds:uri="934e4f6f-c740-4e49-838d-10594e3f87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5614</TotalTime>
  <Words>1402</Words>
  <Application>Microsoft Office PowerPoint</Application>
  <PresentationFormat>On-screen Show (4:3)</PresentationFormat>
  <Paragraphs>213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Cambria</vt:lpstr>
      <vt:lpstr>Franklin Gothic Book</vt:lpstr>
      <vt:lpstr>Perpetua</vt:lpstr>
      <vt:lpstr>Tahoma</vt:lpstr>
      <vt:lpstr>Times New Roman</vt:lpstr>
      <vt:lpstr>Wingdings</vt:lpstr>
      <vt:lpstr>Wingdings 2</vt:lpstr>
      <vt:lpstr>Custom Design</vt:lpstr>
      <vt:lpstr>Equity</vt:lpstr>
      <vt:lpstr>Општина Бечеј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2022.годину</vt:lpstr>
      <vt:lpstr>На шта се троше јавна средства?</vt:lpstr>
      <vt:lpstr>PowerPoint Presentation</vt:lpstr>
      <vt:lpstr>Структура пројектованих расхода и издатака буџета за 2023.годину</vt:lpstr>
      <vt:lpstr>Планирани расходи буџета по програмима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Milja Dabetic</cp:lastModifiedBy>
  <cp:revision>498</cp:revision>
  <cp:lastPrinted>2018-09-13T11:26:26Z</cp:lastPrinted>
  <dcterms:created xsi:type="dcterms:W3CDTF">2006-08-16T00:00:00Z</dcterms:created>
  <dcterms:modified xsi:type="dcterms:W3CDTF">2023-02-03T12:21:12Z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